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9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7" r:id="rId111"/>
    <p:sldId id="368" r:id="rId112"/>
    <p:sldId id="366" r:id="rId113"/>
    <p:sldId id="370" r:id="rId114"/>
    <p:sldId id="371" r:id="rId115"/>
    <p:sldId id="372" r:id="rId116"/>
    <p:sldId id="373" r:id="rId117"/>
    <p:sldId id="375" r:id="rId118"/>
    <p:sldId id="376" r:id="rId119"/>
    <p:sldId id="377" r:id="rId120"/>
    <p:sldId id="378" r:id="rId121"/>
    <p:sldId id="379" r:id="rId122"/>
    <p:sldId id="380" r:id="rId123"/>
    <p:sldId id="381" r:id="rId124"/>
    <p:sldId id="382" r:id="rId125"/>
    <p:sldId id="383" r:id="rId126"/>
    <p:sldId id="384" r:id="rId127"/>
    <p:sldId id="385" r:id="rId128"/>
    <p:sldId id="386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18" r:id="rId161"/>
    <p:sldId id="419" r:id="rId162"/>
    <p:sldId id="421" r:id="rId163"/>
    <p:sldId id="422" r:id="rId164"/>
    <p:sldId id="420" r:id="rId165"/>
    <p:sldId id="423" r:id="rId166"/>
    <p:sldId id="424" r:id="rId167"/>
    <p:sldId id="425" r:id="rId168"/>
    <p:sldId id="426" r:id="rId169"/>
    <p:sldId id="427" r:id="rId170"/>
    <p:sldId id="428" r:id="rId171"/>
    <p:sldId id="429" r:id="rId172"/>
    <p:sldId id="430" r:id="rId173"/>
    <p:sldId id="431" r:id="rId174"/>
    <p:sldId id="432" r:id="rId175"/>
    <p:sldId id="433" r:id="rId176"/>
    <p:sldId id="434" r:id="rId177"/>
    <p:sldId id="435" r:id="rId178"/>
    <p:sldId id="436" r:id="rId179"/>
    <p:sldId id="437" r:id="rId180"/>
    <p:sldId id="438" r:id="rId181"/>
    <p:sldId id="439" r:id="rId182"/>
    <p:sldId id="440" r:id="rId183"/>
    <p:sldId id="441" r:id="rId184"/>
    <p:sldId id="442" r:id="rId185"/>
    <p:sldId id="443" r:id="rId186"/>
    <p:sldId id="444" r:id="rId187"/>
    <p:sldId id="445" r:id="rId188"/>
    <p:sldId id="446" r:id="rId189"/>
    <p:sldId id="447" r:id="rId190"/>
    <p:sldId id="448" r:id="rId191"/>
    <p:sldId id="449" r:id="rId192"/>
    <p:sldId id="450" r:id="rId193"/>
    <p:sldId id="451" r:id="rId194"/>
    <p:sldId id="452" r:id="rId195"/>
    <p:sldId id="453" r:id="rId196"/>
    <p:sldId id="454" r:id="rId197"/>
    <p:sldId id="455" r:id="rId198"/>
    <p:sldId id="456" r:id="rId199"/>
    <p:sldId id="457" r:id="rId200"/>
    <p:sldId id="458" r:id="rId201"/>
    <p:sldId id="459" r:id="rId202"/>
    <p:sldId id="461" r:id="rId203"/>
    <p:sldId id="460" r:id="rId204"/>
    <p:sldId id="462" r:id="rId205"/>
    <p:sldId id="463" r:id="rId206"/>
    <p:sldId id="464" r:id="rId207"/>
    <p:sldId id="465" r:id="rId208"/>
    <p:sldId id="466" r:id="rId209"/>
    <p:sldId id="467" r:id="rId210"/>
    <p:sldId id="468" r:id="rId211"/>
    <p:sldId id="469" r:id="rId212"/>
    <p:sldId id="470" r:id="rId213"/>
    <p:sldId id="471" r:id="rId214"/>
    <p:sldId id="472" r:id="rId215"/>
    <p:sldId id="473" r:id="rId216"/>
    <p:sldId id="474" r:id="rId217"/>
    <p:sldId id="475" r:id="rId218"/>
    <p:sldId id="476" r:id="rId219"/>
    <p:sldId id="477" r:id="rId220"/>
    <p:sldId id="478" r:id="rId221"/>
    <p:sldId id="479" r:id="rId222"/>
    <p:sldId id="480" r:id="rId223"/>
    <p:sldId id="481" r:id="rId224"/>
    <p:sldId id="482" r:id="rId225"/>
    <p:sldId id="483" r:id="rId226"/>
    <p:sldId id="484" r:id="rId227"/>
    <p:sldId id="485" r:id="rId228"/>
    <p:sldId id="486" r:id="rId229"/>
    <p:sldId id="487" r:id="rId230"/>
    <p:sldId id="488" r:id="rId231"/>
    <p:sldId id="489" r:id="rId232"/>
    <p:sldId id="490" r:id="rId233"/>
    <p:sldId id="491" r:id="rId234"/>
    <p:sldId id="492" r:id="rId235"/>
    <p:sldId id="493" r:id="rId236"/>
    <p:sldId id="494" r:id="rId237"/>
    <p:sldId id="495" r:id="rId238"/>
    <p:sldId id="496" r:id="rId239"/>
    <p:sldId id="497" r:id="rId240"/>
    <p:sldId id="498" r:id="rId241"/>
    <p:sldId id="499" r:id="rId242"/>
    <p:sldId id="500" r:id="rId243"/>
    <p:sldId id="501" r:id="rId244"/>
    <p:sldId id="502" r:id="rId245"/>
    <p:sldId id="503" r:id="rId246"/>
    <p:sldId id="504" r:id="rId247"/>
    <p:sldId id="505" r:id="rId248"/>
    <p:sldId id="506" r:id="rId249"/>
    <p:sldId id="507" r:id="rId250"/>
    <p:sldId id="508" r:id="rId251"/>
    <p:sldId id="509" r:id="rId252"/>
    <p:sldId id="510" r:id="rId253"/>
    <p:sldId id="511" r:id="rId254"/>
    <p:sldId id="512" r:id="rId255"/>
    <p:sldId id="513" r:id="rId256"/>
    <p:sldId id="514" r:id="rId257"/>
    <p:sldId id="515" r:id="rId258"/>
    <p:sldId id="516" r:id="rId259"/>
    <p:sldId id="517" r:id="rId260"/>
    <p:sldId id="518" r:id="rId261"/>
    <p:sldId id="519" r:id="rId262"/>
    <p:sldId id="522" r:id="rId263"/>
    <p:sldId id="523" r:id="rId264"/>
    <p:sldId id="524" r:id="rId265"/>
    <p:sldId id="525" r:id="rId266"/>
    <p:sldId id="526" r:id="rId267"/>
    <p:sldId id="527" r:id="rId268"/>
    <p:sldId id="528" r:id="rId269"/>
    <p:sldId id="529" r:id="rId270"/>
    <p:sldId id="530" r:id="rId271"/>
    <p:sldId id="531" r:id="rId272"/>
    <p:sldId id="532" r:id="rId273"/>
    <p:sldId id="534" r:id="rId274"/>
    <p:sldId id="535" r:id="rId275"/>
    <p:sldId id="536" r:id="rId276"/>
    <p:sldId id="537" r:id="rId277"/>
    <p:sldId id="538" r:id="rId278"/>
    <p:sldId id="539" r:id="rId279"/>
    <p:sldId id="540" r:id="rId280"/>
    <p:sldId id="541" r:id="rId281"/>
    <p:sldId id="542" r:id="rId282"/>
    <p:sldId id="543" r:id="rId283"/>
    <p:sldId id="544" r:id="rId284"/>
    <p:sldId id="545" r:id="rId285"/>
    <p:sldId id="546" r:id="rId286"/>
    <p:sldId id="547" r:id="rId287"/>
    <p:sldId id="548" r:id="rId288"/>
    <p:sldId id="549" r:id="rId289"/>
    <p:sldId id="550" r:id="rId290"/>
    <p:sldId id="551" r:id="rId291"/>
    <p:sldId id="552" r:id="rId292"/>
    <p:sldId id="553" r:id="rId293"/>
    <p:sldId id="554" r:id="rId294"/>
    <p:sldId id="555" r:id="rId295"/>
    <p:sldId id="556" r:id="rId296"/>
    <p:sldId id="557" r:id="rId297"/>
    <p:sldId id="558" r:id="rId298"/>
    <p:sldId id="559" r:id="rId299"/>
    <p:sldId id="560" r:id="rId300"/>
    <p:sldId id="561" r:id="rId301"/>
    <p:sldId id="562" r:id="rId302"/>
    <p:sldId id="564" r:id="rId303"/>
    <p:sldId id="565" r:id="rId304"/>
    <p:sldId id="566" r:id="rId305"/>
    <p:sldId id="567" r:id="rId306"/>
    <p:sldId id="568" r:id="rId307"/>
    <p:sldId id="569" r:id="rId308"/>
    <p:sldId id="570" r:id="rId309"/>
    <p:sldId id="571" r:id="rId310"/>
    <p:sldId id="581" r:id="rId311"/>
    <p:sldId id="573" r:id="rId312"/>
    <p:sldId id="574" r:id="rId313"/>
    <p:sldId id="575" r:id="rId314"/>
    <p:sldId id="576" r:id="rId315"/>
    <p:sldId id="577" r:id="rId316"/>
    <p:sldId id="578" r:id="rId317"/>
    <p:sldId id="579" r:id="rId318"/>
    <p:sldId id="580" r:id="rId319"/>
    <p:sldId id="582" r:id="rId320"/>
    <p:sldId id="583" r:id="rId321"/>
    <p:sldId id="584" r:id="rId322"/>
    <p:sldId id="585" r:id="rId323"/>
    <p:sldId id="586" r:id="rId324"/>
    <p:sldId id="587" r:id="rId325"/>
    <p:sldId id="588" r:id="rId326"/>
    <p:sldId id="589" r:id="rId327"/>
    <p:sldId id="590" r:id="rId328"/>
    <p:sldId id="591" r:id="rId329"/>
    <p:sldId id="592" r:id="rId330"/>
    <p:sldId id="593" r:id="rId331"/>
    <p:sldId id="594" r:id="rId332"/>
    <p:sldId id="595" r:id="rId333"/>
    <p:sldId id="596" r:id="rId334"/>
    <p:sldId id="597" r:id="rId335"/>
    <p:sldId id="604" r:id="rId336"/>
    <p:sldId id="599" r:id="rId337"/>
    <p:sldId id="600" r:id="rId338"/>
    <p:sldId id="601" r:id="rId339"/>
    <p:sldId id="602" r:id="rId340"/>
    <p:sldId id="603" r:id="rId341"/>
    <p:sldId id="598" r:id="rId342"/>
    <p:sldId id="605" r:id="rId343"/>
    <p:sldId id="606" r:id="rId344"/>
    <p:sldId id="607" r:id="rId345"/>
    <p:sldId id="608" r:id="rId346"/>
    <p:sldId id="609" r:id="rId347"/>
    <p:sldId id="610" r:id="rId348"/>
    <p:sldId id="611" r:id="rId349"/>
    <p:sldId id="612" r:id="rId350"/>
    <p:sldId id="613" r:id="rId351"/>
    <p:sldId id="614" r:id="rId352"/>
    <p:sldId id="615" r:id="rId353"/>
    <p:sldId id="616" r:id="rId354"/>
    <p:sldId id="617" r:id="rId355"/>
    <p:sldId id="618" r:id="rId356"/>
    <p:sldId id="619" r:id="rId357"/>
    <p:sldId id="620" r:id="rId358"/>
    <p:sldId id="621" r:id="rId359"/>
    <p:sldId id="622" r:id="rId360"/>
    <p:sldId id="623" r:id="rId361"/>
    <p:sldId id="624" r:id="rId362"/>
    <p:sldId id="625" r:id="rId363"/>
    <p:sldId id="626" r:id="rId364"/>
    <p:sldId id="631" r:id="rId365"/>
    <p:sldId id="632" r:id="rId366"/>
    <p:sldId id="633" r:id="rId367"/>
    <p:sldId id="634" r:id="rId368"/>
    <p:sldId id="635" r:id="rId369"/>
    <p:sldId id="636" r:id="rId370"/>
    <p:sldId id="637" r:id="rId371"/>
    <p:sldId id="638" r:id="rId372"/>
    <p:sldId id="639" r:id="rId373"/>
    <p:sldId id="640" r:id="rId374"/>
    <p:sldId id="641" r:id="rId375"/>
    <p:sldId id="642" r:id="rId376"/>
    <p:sldId id="643" r:id="rId377"/>
    <p:sldId id="644" r:id="rId378"/>
    <p:sldId id="645" r:id="rId379"/>
    <p:sldId id="646" r:id="rId380"/>
    <p:sldId id="647" r:id="rId381"/>
    <p:sldId id="648" r:id="rId382"/>
    <p:sldId id="649" r:id="rId383"/>
    <p:sldId id="650" r:id="rId384"/>
    <p:sldId id="651" r:id="rId385"/>
    <p:sldId id="652" r:id="rId386"/>
    <p:sldId id="653" r:id="rId387"/>
    <p:sldId id="654" r:id="rId388"/>
    <p:sldId id="655" r:id="rId389"/>
    <p:sldId id="656" r:id="rId390"/>
    <p:sldId id="658" r:id="rId391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366" Type="http://schemas.openxmlformats.org/officeDocument/2006/relationships/slide" Target="slides/slide365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377" Type="http://schemas.openxmlformats.org/officeDocument/2006/relationships/slide" Target="slides/slide376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346" Type="http://schemas.openxmlformats.org/officeDocument/2006/relationships/slide" Target="slides/slide345.xml"/><Relationship Id="rId388" Type="http://schemas.openxmlformats.org/officeDocument/2006/relationships/slide" Target="slides/slide387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357" Type="http://schemas.openxmlformats.org/officeDocument/2006/relationships/slide" Target="slides/slide356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368" Type="http://schemas.openxmlformats.org/officeDocument/2006/relationships/slide" Target="slides/slide367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379" Type="http://schemas.openxmlformats.org/officeDocument/2006/relationships/slide" Target="slides/slide378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390" Type="http://schemas.openxmlformats.org/officeDocument/2006/relationships/slide" Target="slides/slide389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348" Type="http://schemas.openxmlformats.org/officeDocument/2006/relationships/slide" Target="slides/slide347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56" Type="http://schemas.openxmlformats.org/officeDocument/2006/relationships/slide" Target="slides/slide55.xml"/><Relationship Id="rId317" Type="http://schemas.openxmlformats.org/officeDocument/2006/relationships/slide" Target="slides/slide316.xml"/><Relationship Id="rId359" Type="http://schemas.openxmlformats.org/officeDocument/2006/relationships/slide" Target="slides/slide358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63" Type="http://schemas.openxmlformats.org/officeDocument/2006/relationships/slide" Target="slides/slide162.xml"/><Relationship Id="rId219" Type="http://schemas.openxmlformats.org/officeDocument/2006/relationships/slide" Target="slides/slide218.xml"/><Relationship Id="rId370" Type="http://schemas.openxmlformats.org/officeDocument/2006/relationships/slide" Target="slides/slide369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328" Type="http://schemas.openxmlformats.org/officeDocument/2006/relationships/slide" Target="slides/slide327.xml"/><Relationship Id="rId132" Type="http://schemas.openxmlformats.org/officeDocument/2006/relationships/slide" Target="slides/slide131.xml"/><Relationship Id="rId174" Type="http://schemas.openxmlformats.org/officeDocument/2006/relationships/slide" Target="slides/slide173.xml"/><Relationship Id="rId381" Type="http://schemas.openxmlformats.org/officeDocument/2006/relationships/slide" Target="slides/slide380.xml"/><Relationship Id="rId241" Type="http://schemas.openxmlformats.org/officeDocument/2006/relationships/slide" Target="slides/slide240.xml"/><Relationship Id="rId36" Type="http://schemas.openxmlformats.org/officeDocument/2006/relationships/slide" Target="slides/slide35.xml"/><Relationship Id="rId283" Type="http://schemas.openxmlformats.org/officeDocument/2006/relationships/slide" Target="slides/slide282.xml"/><Relationship Id="rId339" Type="http://schemas.openxmlformats.org/officeDocument/2006/relationships/slide" Target="slides/slide338.xml"/><Relationship Id="rId78" Type="http://schemas.openxmlformats.org/officeDocument/2006/relationships/slide" Target="slides/slide77.xml"/><Relationship Id="rId101" Type="http://schemas.openxmlformats.org/officeDocument/2006/relationships/slide" Target="slides/slide100.xml"/><Relationship Id="rId143" Type="http://schemas.openxmlformats.org/officeDocument/2006/relationships/slide" Target="slides/slide142.xml"/><Relationship Id="rId185" Type="http://schemas.openxmlformats.org/officeDocument/2006/relationships/slide" Target="slides/slide184.xml"/><Relationship Id="rId350" Type="http://schemas.openxmlformats.org/officeDocument/2006/relationships/slide" Target="slides/slide349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392" Type="http://schemas.openxmlformats.org/officeDocument/2006/relationships/notesMaster" Target="notesMasters/notesMaster1.xml"/><Relationship Id="rId252" Type="http://schemas.openxmlformats.org/officeDocument/2006/relationships/slide" Target="slides/slide251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47" Type="http://schemas.openxmlformats.org/officeDocument/2006/relationships/slide" Target="slides/slide46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54" Type="http://schemas.openxmlformats.org/officeDocument/2006/relationships/slide" Target="slides/slide153.xml"/><Relationship Id="rId361" Type="http://schemas.openxmlformats.org/officeDocument/2006/relationships/slide" Target="slides/slide360.xml"/><Relationship Id="rId196" Type="http://schemas.openxmlformats.org/officeDocument/2006/relationships/slide" Target="slides/slide195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351" Type="http://schemas.openxmlformats.org/officeDocument/2006/relationships/slide" Target="slides/slide350.xml"/><Relationship Id="rId372" Type="http://schemas.openxmlformats.org/officeDocument/2006/relationships/slide" Target="slides/slide371.xml"/><Relationship Id="rId393" Type="http://schemas.openxmlformats.org/officeDocument/2006/relationships/presProps" Target="presProps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slide" Target="slides/slide340.xml"/><Relationship Id="rId362" Type="http://schemas.openxmlformats.org/officeDocument/2006/relationships/slide" Target="slides/slide361.xml"/><Relationship Id="rId383" Type="http://schemas.openxmlformats.org/officeDocument/2006/relationships/slide" Target="slides/slide382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352" Type="http://schemas.openxmlformats.org/officeDocument/2006/relationships/slide" Target="slides/slide351.xml"/><Relationship Id="rId373" Type="http://schemas.openxmlformats.org/officeDocument/2006/relationships/slide" Target="slides/slide372.xml"/><Relationship Id="rId39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342" Type="http://schemas.openxmlformats.org/officeDocument/2006/relationships/slide" Target="slides/slide341.xml"/><Relationship Id="rId363" Type="http://schemas.openxmlformats.org/officeDocument/2006/relationships/slide" Target="slides/slide362.xml"/><Relationship Id="rId384" Type="http://schemas.openxmlformats.org/officeDocument/2006/relationships/slide" Target="slides/slide383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353" Type="http://schemas.openxmlformats.org/officeDocument/2006/relationships/slide" Target="slides/slide352.xml"/><Relationship Id="rId374" Type="http://schemas.openxmlformats.org/officeDocument/2006/relationships/slide" Target="slides/slide373.xml"/><Relationship Id="rId395" Type="http://schemas.openxmlformats.org/officeDocument/2006/relationships/theme" Target="theme/theme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343" Type="http://schemas.openxmlformats.org/officeDocument/2006/relationships/slide" Target="slides/slide342.xml"/><Relationship Id="rId364" Type="http://schemas.openxmlformats.org/officeDocument/2006/relationships/slide" Target="slides/slide363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385" Type="http://schemas.openxmlformats.org/officeDocument/2006/relationships/slide" Target="slides/slide384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354" Type="http://schemas.openxmlformats.org/officeDocument/2006/relationships/slide" Target="slides/slide353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75" Type="http://schemas.openxmlformats.org/officeDocument/2006/relationships/slide" Target="slides/slide374.xml"/><Relationship Id="rId396" Type="http://schemas.openxmlformats.org/officeDocument/2006/relationships/tableStyles" Target="tableStyle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344" Type="http://schemas.openxmlformats.org/officeDocument/2006/relationships/slide" Target="slides/slide34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365" Type="http://schemas.openxmlformats.org/officeDocument/2006/relationships/slide" Target="slides/slide364.xml"/><Relationship Id="rId386" Type="http://schemas.openxmlformats.org/officeDocument/2006/relationships/slide" Target="slides/slide385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355" Type="http://schemas.openxmlformats.org/officeDocument/2006/relationships/slide" Target="slides/slide354.xml"/><Relationship Id="rId376" Type="http://schemas.openxmlformats.org/officeDocument/2006/relationships/slide" Target="slides/slide375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345" Type="http://schemas.openxmlformats.org/officeDocument/2006/relationships/slide" Target="slides/slide344.xml"/><Relationship Id="rId387" Type="http://schemas.openxmlformats.org/officeDocument/2006/relationships/slide" Target="slides/slide386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356" Type="http://schemas.openxmlformats.org/officeDocument/2006/relationships/slide" Target="slides/slide355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367" Type="http://schemas.openxmlformats.org/officeDocument/2006/relationships/slide" Target="slides/slide366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378" Type="http://schemas.openxmlformats.org/officeDocument/2006/relationships/slide" Target="slides/slide377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347" Type="http://schemas.openxmlformats.org/officeDocument/2006/relationships/slide" Target="slides/slide346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389" Type="http://schemas.openxmlformats.org/officeDocument/2006/relationships/slide" Target="slides/slide388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358" Type="http://schemas.openxmlformats.org/officeDocument/2006/relationships/slide" Target="slides/slide357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369" Type="http://schemas.openxmlformats.org/officeDocument/2006/relationships/slide" Target="slides/slide368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Relationship Id="rId380" Type="http://schemas.openxmlformats.org/officeDocument/2006/relationships/slide" Target="slides/slide379.xml"/><Relationship Id="rId240" Type="http://schemas.openxmlformats.org/officeDocument/2006/relationships/slide" Target="slides/slide239.xml"/><Relationship Id="rId35" Type="http://schemas.openxmlformats.org/officeDocument/2006/relationships/slide" Target="slides/slide34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38" Type="http://schemas.openxmlformats.org/officeDocument/2006/relationships/slide" Target="slides/slide337.xml"/><Relationship Id="rId8" Type="http://schemas.openxmlformats.org/officeDocument/2006/relationships/slide" Target="slides/slide7.xml"/><Relationship Id="rId142" Type="http://schemas.openxmlformats.org/officeDocument/2006/relationships/slide" Target="slides/slide141.xml"/><Relationship Id="rId184" Type="http://schemas.openxmlformats.org/officeDocument/2006/relationships/slide" Target="slides/slide183.xml"/><Relationship Id="rId391" Type="http://schemas.openxmlformats.org/officeDocument/2006/relationships/slide" Target="slides/slide390.xml"/><Relationship Id="rId251" Type="http://schemas.openxmlformats.org/officeDocument/2006/relationships/slide" Target="slides/slide250.xml"/><Relationship Id="rId46" Type="http://schemas.openxmlformats.org/officeDocument/2006/relationships/slide" Target="slides/slide45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49" Type="http://schemas.openxmlformats.org/officeDocument/2006/relationships/slide" Target="slides/slide348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3" Type="http://schemas.openxmlformats.org/officeDocument/2006/relationships/slide" Target="slides/slide152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360" Type="http://schemas.openxmlformats.org/officeDocument/2006/relationships/slide" Target="slides/slide359.xml"/><Relationship Id="rId220" Type="http://schemas.openxmlformats.org/officeDocument/2006/relationships/slide" Target="slides/slide219.xml"/><Relationship Id="rId15" Type="http://schemas.openxmlformats.org/officeDocument/2006/relationships/slide" Target="slides/slide14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318" Type="http://schemas.openxmlformats.org/officeDocument/2006/relationships/slide" Target="slides/slide317.xml"/><Relationship Id="rId99" Type="http://schemas.openxmlformats.org/officeDocument/2006/relationships/slide" Target="slides/slide98.xml"/><Relationship Id="rId122" Type="http://schemas.openxmlformats.org/officeDocument/2006/relationships/slide" Target="slides/slide121.xml"/><Relationship Id="rId164" Type="http://schemas.openxmlformats.org/officeDocument/2006/relationships/slide" Target="slides/slide163.xml"/><Relationship Id="rId371" Type="http://schemas.openxmlformats.org/officeDocument/2006/relationships/slide" Target="slides/slide370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73" Type="http://schemas.openxmlformats.org/officeDocument/2006/relationships/slide" Target="slides/slide272.xml"/><Relationship Id="rId329" Type="http://schemas.openxmlformats.org/officeDocument/2006/relationships/slide" Target="slides/slide328.xml"/><Relationship Id="rId68" Type="http://schemas.openxmlformats.org/officeDocument/2006/relationships/slide" Target="slides/slide67.xml"/><Relationship Id="rId133" Type="http://schemas.openxmlformats.org/officeDocument/2006/relationships/slide" Target="slides/slide132.xml"/><Relationship Id="rId175" Type="http://schemas.openxmlformats.org/officeDocument/2006/relationships/slide" Target="slides/slide174.xml"/><Relationship Id="rId340" Type="http://schemas.openxmlformats.org/officeDocument/2006/relationships/slide" Target="slides/slide339.xml"/><Relationship Id="rId200" Type="http://schemas.openxmlformats.org/officeDocument/2006/relationships/slide" Target="slides/slide199.xml"/><Relationship Id="rId382" Type="http://schemas.openxmlformats.org/officeDocument/2006/relationships/slide" Target="slides/slide3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38FD43-7E70-3840-8F18-3BF02B3BDB1C}" type="datetimeFigureOut">
              <a:rPr kumimoji="1" lang="ko-Kore-KR" altLang="en-US" smtClean="0"/>
              <a:t>2022. 6. 2.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0D70E-58FE-114C-AE00-A51228D75637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51877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505605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4765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54730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0687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34035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334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662969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336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354643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337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14715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338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36682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339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82483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340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9822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771319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343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811948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344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66834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345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7414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346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461502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347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174308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348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716023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349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16659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350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909437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351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79170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352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88312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59803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353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0916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356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81475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31676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358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319494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359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640691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360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8934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361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172374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367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266699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368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48364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369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95602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793022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370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289669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372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32085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373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433617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377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528378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387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728831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388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0043941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389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473777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390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537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21042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97722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97703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2176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70D70E-58FE-114C-AE00-A51228D75637}" type="slidenum">
              <a:rPr kumimoji="1" lang="ko-Kore-KR" altLang="en-US" smtClean="0"/>
              <a:t>329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9777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95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6/2/22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1149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6/2/22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14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6/2/22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0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7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6/2/22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104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6/2/22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89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6/2/22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010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969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6/2/22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29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6/2/22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none" spc="4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cap="all" spc="4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2262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 spc="5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 spc="3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 spc="3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 spc="3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600" kern="1200" spc="3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si.edu/Isam/publications/phttp_tcp_interactions/paper.html" TargetMode="External"/><Relationship Id="rId13" Type="http://schemas.openxmlformats.org/officeDocument/2006/relationships/hyperlink" Target="http://www.ietf.org/rfc/rfc896.txt" TargetMode="External"/><Relationship Id="rId3" Type="http://schemas.openxmlformats.org/officeDocument/2006/relationships/hyperlink" Target="http://www.jetf.org/rfc/rfc2068.txt" TargetMode="External"/><Relationship Id="rId7" Type="http://schemas.openxmlformats.org/officeDocument/2006/relationships/hyperlink" Target="ftp://gatekeeper.dec.com/pub/DEC/WRL/research-reports/WRL-TR-95.4.pdf" TargetMode="External"/><Relationship Id="rId12" Type="http://schemas.openxmlformats.org/officeDocument/2006/relationships/hyperlink" Target="http://www.ietf.org/rfc/rfc1122.txt" TargetMode="External"/><Relationship Id="rId2" Type="http://schemas.openxmlformats.org/officeDocument/2006/relationships/hyperlink" Target="http://www.jetf.org/rfc/rfc2616.tx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.org/Protocols/HTTP/1.0/HTTPPerformance.html" TargetMode="External"/><Relationship Id="rId11" Type="http://schemas.openxmlformats.org/officeDocument/2006/relationships/hyperlink" Target="http://www.ietf.org/rfc/rfc2001.txt" TargetMode="External"/><Relationship Id="rId5" Type="http://schemas.openxmlformats.org/officeDocument/2006/relationships/hyperlink" Target="http://www.w3.org/Protocols/HTTP/Performance" TargetMode="External"/><Relationship Id="rId10" Type="http://schemas.openxmlformats.org/officeDocument/2006/relationships/hyperlink" Target="http://www.acm.org/sigcomm/ccr/archive/2001/jan01/ccr-200101-mogul.pdf" TargetMode="External"/><Relationship Id="rId4" Type="http://schemas.openxmlformats.org/officeDocument/2006/relationships/hyperlink" Target="http://www.ics.uci.edu/ietf/http/draft-ietf-http-connection-00.txt" TargetMode="External"/><Relationship Id="rId9" Type="http://schemas.openxmlformats.org/officeDocument/2006/relationships/hyperlink" Target="http://www.sun.com/sun-on-net/performance/tcp.slowstart.html" TargetMode="Externa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netcraft.com/archives/2022/03/29/march-2022-web-server-survey.html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decoder.org/" TargetMode="External"/><Relationship Id="rId2" Type="http://schemas.openxmlformats.org/officeDocument/2006/relationships/hyperlink" Target="http://www.boa.org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zdah/HTTPTest/blob/master/docs/examples/MyServer.java" TargetMode="External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413.txt" TargetMode="External"/><Relationship Id="rId2" Type="http://schemas.openxmlformats.org/officeDocument/2006/relationships/hyperlink" Target="http://www.w3c.org/Jigsaw/" TargetMode="External"/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joes-hardware.com/" TargetMode="External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http://www.marys-antique.com/index.html%20HTTP/1.1" TargetMode="External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://www.joes-hardware.com/index.html%20HTTP/1.1" TargetMode="External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.ietf.org/rfc/rfc3040.txt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earch.ietf.org/rfc/rfc3143.txt" TargetMode="Externa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3040.txt" TargetMode="External"/><Relationship Id="rId2" Type="http://schemas.openxmlformats.org/officeDocument/2006/relationships/hyperlink" Target="http://www.w3.org/Protocols/rfc2616/rfc2616.txt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squid-cache.org/" TargetMode="External"/><Relationship Id="rId4" Type="http://schemas.openxmlformats.org/officeDocument/2006/relationships/hyperlink" Target="http://www.ietf.org/rfc/rfc3143.txt" TargetMode="External"/></Relationships>
</file>

<file path=ppt/slides/_rels/slide2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3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2616.txt" TargetMode="External"/><Relationship Id="rId2" Type="http://schemas.openxmlformats.org/officeDocument/2006/relationships/hyperlink" Target="http://www.w3.org/Protocol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.org/Protocols/HTTP/AsImplemented.html" TargetMode="External"/><Relationship Id="rId4" Type="http://schemas.openxmlformats.org/officeDocument/2006/relationships/hyperlink" Target="http://www.ietf.org/rfc/rfc1945.txt" TargetMode="External"/></Relationships>
</file>

<file path=ppt/slides/_rels/slide3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Protocols/History.html" TargetMode="External"/><Relationship Id="rId2" Type="http://schemas.openxmlformats.org/officeDocument/2006/relationships/hyperlink" Target="http://www.w3.org/Protocols/WhyHTTP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w3.org/Protocols/DesignIssues/Architecture.html" TargetMode="Externa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draft-luotonen-web-proxy-tunneling-01" TargetMode="External"/><Relationship Id="rId2" Type="http://schemas.openxmlformats.org/officeDocument/2006/relationships/hyperlink" Target="https://www.w3.org/Protocols/rfc2616/rfc2616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3.org/TR/2001/WD-soap12-part0-20011217/" TargetMode="External"/><Relationship Id="rId4" Type="http://schemas.openxmlformats.org/officeDocument/2006/relationships/hyperlink" Target="http://www.w3.org/CGI/" TargetMode="Externa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945.txt" TargetMode="External"/><Relationship Id="rId2" Type="http://schemas.openxmlformats.org/officeDocument/2006/relationships/hyperlink" Target="http://www.w3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wrec.org/Drafts/draft-ietf-wrec-taxonomy-06.txt" TargetMode="External"/><Relationship Id="rId4" Type="http://schemas.openxmlformats.org/officeDocument/2006/relationships/hyperlink" Target="http://www.ietf.org/rfc/rfc2046.txt" TargetMode="Externa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7.xml.rels><?xml version="1.0" encoding="UTF-8" standalone="yes"?>
<Relationships xmlns="http://schemas.openxmlformats.org/package/2006/relationships"><Relationship Id="rId3" Type="http://schemas.openxmlformats.org/officeDocument/2006/relationships/slide" Target="slide10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jpeg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slide" Target="slide2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slide" Target="slide87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://blackturtle.tistory.com/711651" TargetMode="External"/><Relationship Id="rId7" Type="http://schemas.openxmlformats.org/officeDocument/2006/relationships/hyperlink" Target="https://pixabay.com/ko/vectors/%EA%B5%AC%EB%A6%84-%EC%84%9C%EB%B2%84-%EC%BB%B4%ED%93%A8%ED%84%B0-%ED%98%B8%EC%8A%A4%ED%8C%85-2023901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://gadgetsin.com/remix-mini-android-pc-provides-better-desktop-experience.htm" TargetMode="External"/><Relationship Id="rId4" Type="http://schemas.openxmlformats.org/officeDocument/2006/relationships/image" Target="../media/image14.jpg"/><Relationship Id="rId9" Type="http://schemas.openxmlformats.org/officeDocument/2006/relationships/hyperlink" Target="https://freepngimg.com/png/11642-database-png" TargetMode="Externa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rchtools.com/" TargetMode="External"/><Relationship Id="rId2" Type="http://schemas.openxmlformats.org/officeDocument/2006/relationships/hyperlink" Target="http://www.robotstxt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conman.org/people/spc/robors2.html" TargetMode="External"/><Relationship Id="rId4" Type="http://schemas.openxmlformats.org/officeDocument/2006/relationships/hyperlink" Target="http://search.cpan.org/~gaas/WWW-RobotRules-6.02/lib/WWW/RobotRules.pm" TargetMode="External"/></Relationships>
</file>

<file path=ppt/slides/_rels/slide3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ftp://ftp.lots-o-books.com/pub/complete-price-list.xls" TargetMode="External"/><Relationship Id="rId2" Type="http://schemas.openxmlformats.org/officeDocument/2006/relationships/hyperlink" Target="mailto:president@whitehouse.gov" TargetMode="External"/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3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3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hyperlink" Target="http://tools.ietf.org/html/draft-ietf-httpbis-header-compression-04" TargetMode="External"/><Relationship Id="rId2" Type="http://schemas.openxmlformats.org/officeDocument/2006/relationships/hyperlink" Target="http://http2.github.io/http2-spec/" TargetMode="External"/><Relationship Id="rId1" Type="http://schemas.openxmlformats.org/officeDocument/2006/relationships/slideLayout" Target="../slideLayouts/slideLayout2.xml"/></Relationships>
</file>

<file path=ppt/slides/_rels/slide3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3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2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3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ftp://anonymous@ftp.prep.ai.mit.edu/pub/gnu" TargetMode="External"/><Relationship Id="rId2" Type="http://schemas.openxmlformats.org/officeDocument/2006/relationships/hyperlink" Target="ftp://ftp.prep.ai.mit.edu/pub/gnu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es-hardware.com/hammers;sale=false/index.html;graphics=true" TargetMode="External"/><Relationship Id="rId2" Type="http://schemas.openxmlformats.org/officeDocument/2006/relationships/hyperlink" Target="ftp://prep.ai.mit.edu/pub/gnu;type=d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www.joes-hardware.com/inventory-check.cgi?item=12731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es-hardware.com/secure.html" TargetMode="External"/><Relationship Id="rId2" Type="http://schemas.openxmlformats.org/officeDocument/2006/relationships/hyperlink" Target="http://www.joes-hardware.com/index.html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hyperlink" Target="NULL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telnet://%3c&#49324;&#50857;&#51088;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etf.org/rfc/rfc1783.txt" TargetMode="External"/><Relationship Id="rId2" Type="http://schemas.openxmlformats.org/officeDocument/2006/relationships/hyperlink" Target="http://www.w3.org/Address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url.oclc.org/" TargetMode="External"/><Relationship Id="rId4" Type="http://schemas.openxmlformats.org/officeDocument/2006/relationships/hyperlink" Target="http://www.ietf.org/rfc/rfc2141.txt" TargetMode="Externa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6.svg"/><Relationship Id="rId7" Type="http://schemas.openxmlformats.org/officeDocument/2006/relationships/hyperlink" Target="http://www.joes-hardware.com/product-list.txt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joes-hardware.com/" TargetMode="External"/><Relationship Id="rId5" Type="http://schemas.openxmlformats.org/officeDocument/2006/relationships/hyperlink" Target="https://www.goodfreephotos.com/vector-images/server-rack-vector-clipart.png.php" TargetMode="External"/><Relationship Id="rId4" Type="http://schemas.openxmlformats.org/officeDocument/2006/relationships/image" Target="../media/image27.png"/><Relationship Id="rId9" Type="http://schemas.openxmlformats.org/officeDocument/2006/relationships/image" Target="../media/image29.sv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WebDAV" TargetMode="Externa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796024-DF17-4BB3-BF28-01E168A3C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3661" y="6389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ight Triangle 14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14B5321B-7D5A-844A-A367-D0D30F22A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ore-KR" dirty="0">
                <a:solidFill>
                  <a:schemeClr val="tx2">
                    <a:alpha val="80000"/>
                  </a:schemeClr>
                </a:solidFill>
              </a:rPr>
              <a:t>HTTP</a:t>
            </a:r>
            <a:r>
              <a:rPr kumimoji="1" lang="ko-KR" altLang="en-US" dirty="0">
                <a:solidFill>
                  <a:schemeClr val="tx2">
                    <a:alpha val="80000"/>
                  </a:schemeClr>
                </a:solidFill>
              </a:rPr>
              <a:t> 완벽 가이드</a:t>
            </a:r>
            <a:endParaRPr kumimoji="1" lang="ko-Kore-KR" altLang="en-US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2D02C88-A950-EB4E-8EE0-9FE9D6CBE4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142" y="3602038"/>
            <a:ext cx="5414255" cy="1560594"/>
          </a:xfrm>
        </p:spPr>
        <p:txBody>
          <a:bodyPr>
            <a:normAutofit/>
          </a:bodyPr>
          <a:lstStyle/>
          <a:p>
            <a:pPr algn="l"/>
            <a:endParaRPr kumimoji="1" lang="ko-Kore-KR" altLang="en-US">
              <a:solidFill>
                <a:schemeClr val="tx2">
                  <a:alpha val="80000"/>
                </a:schemeClr>
              </a:solidFill>
            </a:endParaRPr>
          </a:p>
        </p:txBody>
      </p:sp>
      <p:pic>
        <p:nvPicPr>
          <p:cNvPr id="4" name="Picture 3" descr="곡선을 형성하는 빛의 장시간 노출">
            <a:extLst>
              <a:ext uri="{FF2B5EF4-FFF2-40B4-BE49-F238E27FC236}">
                <a16:creationId xmlns:a16="http://schemas.microsoft.com/office/drawing/2014/main" id="{48C2D71C-3A54-4F93-A2ED-9F748306C2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01" r="29575" b="-1"/>
          <a:stretch/>
        </p:blipFill>
        <p:spPr>
          <a:xfrm>
            <a:off x="6189156" y="-3440"/>
            <a:ext cx="6015813" cy="6861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916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URN(uniform resource name)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대해 그 위치에 영향 받지 않는 유일무이한 이름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이름만 변경되지 않는다면 프로토콜이나 위치와 상관없이 리소스를 가져올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아직은 실험 중인 상태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7248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500~499: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올바른 요청을 보냈으나 서버 자체에서 에러가 발생하는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F483F16C-9414-EB45-B261-2E0F7ECE6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5521558"/>
              </p:ext>
            </p:extLst>
          </p:nvPr>
        </p:nvGraphicFramePr>
        <p:xfrm>
          <a:off x="199697" y="3195824"/>
          <a:ext cx="11670886" cy="289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Internal Server Error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자체에서 요청을 처리할 수 없는 에러가 발생한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Implemented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서버가 지원하지 않는 메서드를 사용하는 등 서버의 능력을 넘는 요청을 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Bad Gateway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프락시나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게이트웨이 역할을 하는 서버가 요청 응답의 연쇄에 있는 다음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링크로부터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가짜 응답을 맞닥뜨렸을 때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자신의 부모 게이트웨이에 접속하는 것이 불가능한 경우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503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Service Unavailable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현재는 서버가 요청을 처리할 수 없지만 나중에는 처리가 가능함을 알릴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처리 가능한 시점을 아는 경우 응답에 </a:t>
                      </a:r>
                      <a:r>
                        <a:rPr lang="en-US" altLang="ko-KR" sz="1400" dirty="0"/>
                        <a:t>Retry-After</a:t>
                      </a:r>
                      <a:r>
                        <a:rPr lang="ko-KR" altLang="en-US" sz="1400" dirty="0"/>
                        <a:t> 헤더를 포함할 수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504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Gateway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408</a:t>
                      </a:r>
                      <a:r>
                        <a:rPr lang="ko-KR" altLang="en-US" sz="1400" dirty="0"/>
                        <a:t>과 비슷하나 다른 서버의 요청을 기다리는 중 타임아웃이 발생한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게이트웨이에서 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 Version Not Supported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지원할 수 없거나 지원하지 않는 버전의 프로토콜로 된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521770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서버와 클라이언트가 무엇을 하는지 결정하기 위해 함께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크게 </a:t>
            </a:r>
            <a:r>
              <a:rPr kumimoji="1" lang="en-US" altLang="ko-KR" dirty="0">
                <a:solidFill>
                  <a:schemeClr val="tx2"/>
                </a:solidFill>
              </a:rPr>
              <a:t>5</a:t>
            </a:r>
            <a:r>
              <a:rPr kumimoji="1" lang="ko-KR" altLang="en-US" dirty="0">
                <a:solidFill>
                  <a:schemeClr val="tx2"/>
                </a:solidFill>
              </a:rPr>
              <a:t>가지로 분류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일반 헤더</a:t>
            </a:r>
            <a:r>
              <a:rPr kumimoji="1" lang="en-US" altLang="ko-KR" dirty="0">
                <a:solidFill>
                  <a:schemeClr val="tx2"/>
                </a:solidFill>
              </a:rPr>
              <a:t>(General Header)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 양쪽 모두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헤더</a:t>
            </a:r>
            <a:r>
              <a:rPr kumimoji="1" lang="en-US" altLang="ko-KR" dirty="0">
                <a:solidFill>
                  <a:schemeClr val="tx2"/>
                </a:solidFill>
              </a:rPr>
              <a:t>(Request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헤더</a:t>
            </a:r>
            <a:r>
              <a:rPr kumimoji="1" lang="en-US" altLang="ko-KR" dirty="0">
                <a:solidFill>
                  <a:schemeClr val="tx2"/>
                </a:solidFill>
              </a:rPr>
              <a:t>(Response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응답 메시지를 위한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(Entity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본문에 대한 헤더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확장 헤더</a:t>
            </a:r>
            <a:r>
              <a:rPr kumimoji="1" lang="en-US" altLang="ko-KR" dirty="0">
                <a:solidFill>
                  <a:schemeClr val="tx2"/>
                </a:solidFill>
              </a:rPr>
              <a:t>(Extension Header)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명세에는 없는 </a:t>
            </a:r>
            <a:r>
              <a:rPr kumimoji="1" lang="ko-KR" altLang="en-US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6974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가장 기본적인 정보를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종류와 상관없이 유용한 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93718311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클라이언트와 서버가 요청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응답 연결에 대한 옵션을 정할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Date*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만들어진 날짜와 시간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MIME-Version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발송자가 사용한 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MIME Type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의 버전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Trailer chunked transfer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인코딩된</a:t>
                      </a:r>
                      <a:r>
                        <a:rPr lang="ko-KR" altLang="en-US" sz="1400" dirty="0"/>
                        <a:t> 메시지의 끝 부분에 위치한 헤더들의 목록을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Transfer-Encoding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수신자에게 안전한 전송을 위해 메시지에 적용된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Upgrade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발송자가 업그레이드하길 원하는 새 버전이나 프로토콜을 알려준다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Via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메시지가 어떤 경로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거쳐 왔는지 보여준다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266369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3.5.1</a:t>
            </a:r>
            <a:r>
              <a:rPr kumimoji="1" lang="ko-KR" altLang="en-US" dirty="0">
                <a:solidFill>
                  <a:schemeClr val="tx2"/>
                </a:solidFill>
              </a:rPr>
              <a:t> 일반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일반 캐시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서버로부터 원본 리소스를 가져오는 대신 로컬 복사본으로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캐시할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있도록 해주는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0058520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Cache-Control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메시지와 함께 캐시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전달하기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Pragma*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캐시에 국한되지 않고 메시지에 </a:t>
                      </a:r>
                      <a:r>
                        <a:rPr lang="ko-KR" altLang="en-US" sz="1400" dirty="0" err="1"/>
                        <a:t>지시자를</a:t>
                      </a:r>
                      <a:r>
                        <a:rPr lang="ko-KR" altLang="en-US" sz="1400" dirty="0"/>
                        <a:t> 함께 보내기 위한 헤더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0270E91-86B2-9B4B-8A9F-6DFBE3B36821}"/>
              </a:ext>
            </a:extLst>
          </p:cNvPr>
          <p:cNvSpPr txBox="1"/>
          <p:nvPr/>
        </p:nvSpPr>
        <p:spPr>
          <a:xfrm>
            <a:off x="192527" y="4374347"/>
            <a:ext cx="949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*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en-US" altLang="ko-KR" dirty="0">
                <a:solidFill>
                  <a:srgbClr val="FF0000"/>
                </a:solidFill>
              </a:rPr>
              <a:t>Pragma</a:t>
            </a:r>
            <a:r>
              <a:rPr kumimoji="1" lang="ko-KR" altLang="en-US" dirty="0">
                <a:solidFill>
                  <a:srgbClr val="FF0000"/>
                </a:solidFill>
              </a:rPr>
              <a:t>는 엄밀히 말해 요청 헤더이며 </a:t>
            </a:r>
            <a:r>
              <a:rPr kumimoji="1" lang="en-US" altLang="ko-KR" dirty="0">
                <a:solidFill>
                  <a:srgbClr val="FF0000"/>
                </a:solidFill>
              </a:rPr>
              <a:t>Cache-Control</a:t>
            </a:r>
            <a:r>
              <a:rPr kumimoji="1" lang="ko-KR" altLang="en-US" dirty="0">
                <a:solidFill>
                  <a:srgbClr val="FF0000"/>
                </a:solidFill>
              </a:rPr>
              <a:t>로 인해 앞으로는 사용되지 않을 예정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5692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 메시지에서만 의미를 갖는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클라이언트에 대한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8340306"/>
              </p:ext>
            </p:extLst>
          </p:nvPr>
        </p:nvGraphicFramePr>
        <p:xfrm>
          <a:off x="199697" y="2039690"/>
          <a:ext cx="11776948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Client-IP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실행된 컴퓨터 </a:t>
                      </a:r>
                      <a:r>
                        <a:rPr lang="en-US" altLang="ko-KR" sz="1400" dirty="0"/>
                        <a:t>IP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From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사용자의 메일 주소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Host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대상이 되는 서버의 호스트 명과 포트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Referer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현재의 요청 </a:t>
                      </a:r>
                      <a:r>
                        <a:rPr lang="en-US" altLang="ko-KR" sz="1400" dirty="0"/>
                        <a:t>URI</a:t>
                      </a:r>
                      <a:r>
                        <a:rPr lang="ko-KR" altLang="en-US" sz="1400" dirty="0"/>
                        <a:t>가 들어있었던 문서의 </a:t>
                      </a:r>
                      <a:r>
                        <a:rPr lang="en-US" altLang="ko-KR" sz="1400" dirty="0"/>
                        <a:t>URL </a:t>
                      </a:r>
                      <a:r>
                        <a:rPr lang="ko-KR" altLang="en-US" sz="1400" dirty="0"/>
                        <a:t>한 페이지에서 다른 페이지의 링크를 클릭해서 이동하는 경우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UA-Color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기기의 색상 능력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UA-CPU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</a:t>
                      </a:r>
                      <a:r>
                        <a:rPr lang="en-US" altLang="ko-KR" sz="1400" dirty="0"/>
                        <a:t>CPU</a:t>
                      </a:r>
                      <a:r>
                        <a:rPr lang="ko-KR" altLang="en-US" sz="1400" dirty="0"/>
                        <a:t> 종류나 제조사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</a:t>
                      </a:r>
                      <a:r>
                        <a:rPr lang="en-US" altLang="ko-Kore-KR" sz="1400" dirty="0" err="1"/>
                        <a:t>Disp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기기의 디스플레이 능력에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UA-OS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 기기에서 동작 중인 운영체제의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256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UA-Pixels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기기 디스플레이에 대한 픽셀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4181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User-Agent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요청을</a:t>
                      </a:r>
                      <a:r>
                        <a:rPr lang="ko-KR" altLang="en-US" sz="1400" dirty="0"/>
                        <a:t> 보낸 애플리케이션의 이름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0585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7699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b="1" dirty="0">
                <a:solidFill>
                  <a:schemeClr val="tx2"/>
                </a:solidFill>
              </a:rPr>
              <a:t>Accept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관련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서버에게 자신이 선호와 능력을 알려주는 헤더로 서버가 더 똑똑한 응답을 만드는데 도움을 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서버와 클라이언트 양쪽 모두에 유익한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5877752"/>
              </p:ext>
            </p:extLst>
          </p:nvPr>
        </p:nvGraphicFramePr>
        <p:xfrm>
          <a:off x="199697" y="3195824"/>
          <a:ext cx="11776948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미디어 종류를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Accept-Charset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</a:t>
                      </a:r>
                      <a:r>
                        <a:rPr lang="ko-KR" altLang="en-US" sz="1400" dirty="0" err="1"/>
                        <a:t>문자집합을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</a:t>
                      </a:r>
                      <a:r>
                        <a:rPr lang="ko-KR" altLang="en-US" sz="1400" dirty="0" err="1"/>
                        <a:t>인코딩을</a:t>
                      </a:r>
                      <a:r>
                        <a:rPr lang="ko-KR" altLang="en-US" sz="1400" dirty="0"/>
                        <a:t>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Accept-Language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서버에게</a:t>
                      </a:r>
                      <a:r>
                        <a:rPr lang="ko-KR" altLang="en-US" sz="1400" dirty="0"/>
                        <a:t> 서버가 보내도 되는 언어를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TE*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서버에게 서버가 보내도 되는 확장 전송 코딩을 말해준다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8617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조건부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클라이언트가 특정한 조건에 맞는 리소스를 요청하는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469799"/>
              </p:ext>
            </p:extLst>
          </p:nvPr>
        </p:nvGraphicFramePr>
        <p:xfrm>
          <a:off x="199697" y="3195824"/>
          <a:ext cx="11776948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Expect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요청에 필요한 서버의 행동을 열거할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기본적으로 문서의 버전에 대한 </a:t>
                      </a:r>
                      <a:r>
                        <a:rPr lang="ko-KR" altLang="en-US" sz="1400" dirty="0" err="1"/>
                        <a:t>실별자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와 일치하는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주어진 날짜 이후에 리소스가 변경된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If-None-Match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태그가 주어진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태그와 일치하지 않는 경우에만 문서를 가져온다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766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문서의 특정 범위에 대한 요청을 할 수 있게 해준다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9201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If-Unmodified-Since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날짜 이후에 리소스가 변경되지 않은 경우에만 응답 처리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520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서버가</a:t>
                      </a:r>
                      <a:r>
                        <a:rPr lang="ko-KR" altLang="en-US" sz="1400" dirty="0"/>
                        <a:t> 범위 요청을 지원한다면 리소스에 대한 특정 범위를 요청한다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4060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74456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자체적으로 요청을 위한 간단한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체계를 가지고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080979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제공하는 인증 그 자체에 대한 정보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서버에게 토큰을 전달 할 때 사용한다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요청자가 지원하는 쿠키의 버전을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444098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3.5.2</a:t>
            </a:r>
            <a:r>
              <a:rPr kumimoji="1" lang="ko-KR" altLang="en-US" dirty="0">
                <a:solidFill>
                  <a:schemeClr val="tx2"/>
                </a:solidFill>
              </a:rPr>
              <a:t> 요청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요청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기능을 돕기 위한 헤더들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0879688"/>
              </p:ext>
            </p:extLst>
          </p:nvPr>
        </p:nvGraphicFramePr>
        <p:xfrm>
          <a:off x="199697" y="3195824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Max-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Fowards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요청이 최종 서버로 향하는 과정에서 다른 </a:t>
                      </a:r>
                      <a:r>
                        <a:rPr lang="ko-KR" altLang="en-US" sz="1400" dirty="0" err="1"/>
                        <a:t>프락시나</a:t>
                      </a:r>
                      <a:r>
                        <a:rPr lang="ko-KR" altLang="en-US" sz="1400" dirty="0"/>
                        <a:t> 게이트웨이로 전달될 수 있는 최대 횟수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TRACE</a:t>
                      </a:r>
                      <a:r>
                        <a:rPr lang="ko-KR" altLang="en-US" sz="1400" dirty="0"/>
                        <a:t> 메서드와 함께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Proxy-Authorization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Authorization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/>
                        <a:t>프락시에</a:t>
                      </a:r>
                      <a:r>
                        <a:rPr lang="ko-KR" altLang="en-US" sz="1400" dirty="0"/>
                        <a:t> 인증할 때 사용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Proxy-Connection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Connection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과 같으나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프락시와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연결을 맺을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45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7121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부가정보를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나중에 더 나은 요청을 할 수 있도록 도와준다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3653879"/>
              </p:ext>
            </p:extLst>
          </p:nvPr>
        </p:nvGraphicFramePr>
        <p:xfrm>
          <a:off x="199697" y="2039690"/>
          <a:ext cx="1177694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응답이 얼마나 오래되었는지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응답이 중개자를 통해서 왔음을 암시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Public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특정 리소스에 대해 지원하는 요청 메서드의 목록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최신 명세에서 </a:t>
                      </a:r>
                      <a:r>
                        <a:rPr lang="ko-KR" altLang="en-US" sz="1400" dirty="0" err="1">
                          <a:solidFill>
                            <a:srgbClr val="FF0000"/>
                          </a:solidFill>
                        </a:rPr>
                        <a:t>빠져있음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Retry-After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현재 리소스가 사용 불가한 경우 언제 사용 가능한지를 알려주는 날짜 혹은 시각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Server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 애플리케이션의 이름과 버전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Title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HTML </a:t>
                      </a:r>
                      <a:r>
                        <a:rPr lang="ko-KR" altLang="en-US" sz="1400" dirty="0"/>
                        <a:t>문서에 주어진 것과 같은 제목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Warning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사유 구절에 있는 것보다 자세한 경고 메시지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8855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</a:t>
            </a:r>
            <a:r>
              <a:rPr kumimoji="1" lang="ko-KR" altLang="en-US" dirty="0">
                <a:solidFill>
                  <a:schemeClr val="tx2"/>
                </a:solidFill>
              </a:rPr>
              <a:t> 트랜잭션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 </a:t>
            </a:r>
            <a:r>
              <a:rPr kumimoji="1" lang="en-US" altLang="ko-KR" dirty="0">
                <a:solidFill>
                  <a:schemeClr val="tx2"/>
                </a:solidFill>
              </a:rPr>
              <a:t>=</a:t>
            </a:r>
            <a:r>
              <a:rPr kumimoji="1" lang="ko-KR" altLang="en-US" dirty="0">
                <a:solidFill>
                  <a:schemeClr val="tx2"/>
                </a:solidFill>
              </a:rPr>
              <a:t> 요청 명령 </a:t>
            </a:r>
            <a:r>
              <a:rPr kumimoji="1" lang="en-US" altLang="ko-KR" dirty="0">
                <a:solidFill>
                  <a:schemeClr val="tx2"/>
                </a:solidFill>
              </a:rPr>
              <a:t>+</a:t>
            </a:r>
            <a:r>
              <a:rPr kumimoji="1" lang="ko-KR" altLang="en-US" dirty="0">
                <a:solidFill>
                  <a:schemeClr val="tx2"/>
                </a:solidFill>
              </a:rPr>
              <a:t> 응답 결과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메시지라고 불리는 정형화된 데이터 덩어리를 이용해 이루어진다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FA638AB-A25D-BA44-BD4A-E4D7FB044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34" y="3073099"/>
            <a:ext cx="9861073" cy="313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22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협상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 선택할 수 있는 리소스가 여럿인 경우 어떤 것을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선택할지에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협상을 지원하는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2790443"/>
              </p:ext>
            </p:extLst>
          </p:nvPr>
        </p:nvGraphicFramePr>
        <p:xfrm>
          <a:off x="199697" y="3195824"/>
          <a:ext cx="1177694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Accept-Range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지원에 대해 받아들일 수 있는 범위의 형태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Vary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서버가 확인해보아야 하고 그렇기 때문에 응답에 영향을 줄 수 있는 헤더들의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4284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3.5.3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보안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인증요구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체계의 응답 측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845505"/>
              </p:ext>
            </p:extLst>
          </p:nvPr>
        </p:nvGraphicFramePr>
        <p:xfrm>
          <a:off x="199697" y="3195824"/>
          <a:ext cx="11776948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Proxy-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프락시에서</a:t>
                      </a:r>
                      <a:r>
                        <a:rPr lang="ko-KR" altLang="en-US" sz="1400" dirty="0"/>
                        <a:t>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진짜 보안 헤더는 아니지만 보안에 영향을 줄 수 있다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.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서버가 클라이언트를 인증할 수 있도록 클라이언트 측에 토큰을 설정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Set-Cookie2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Set-Cookie</a:t>
                      </a:r>
                      <a:r>
                        <a:rPr lang="ko-KR" altLang="en-US" sz="1400" dirty="0"/>
                        <a:t>와 비슷함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WWW-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Authetificate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보낸 </a:t>
                      </a:r>
                      <a:r>
                        <a:rPr lang="ko-KR" altLang="en-US" sz="1400" dirty="0" err="1"/>
                        <a:t>인증요구의</a:t>
                      </a:r>
                      <a:r>
                        <a:rPr lang="ko-KR" altLang="en-US" sz="1400" dirty="0"/>
                        <a:t> 목록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50326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엔터티에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대해 설명하는 헤더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 모두에 포함될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42205"/>
              </p:ext>
            </p:extLst>
          </p:nvPr>
        </p:nvGraphicFramePr>
        <p:xfrm>
          <a:off x="199697" y="2039690"/>
          <a:ext cx="11776948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Allow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대해 수행할 수 있는 요청 메서드들을 나열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클라이언트에게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실제로 어디에 위치하고 있는지 알려준다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수신자에게 리소스에 대한 새로운 위치를 알려줄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7743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콘텐츠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콘텐츠에 대한 구체적인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9707470"/>
              </p:ext>
            </p:extLst>
          </p:nvPr>
        </p:nvGraphicFramePr>
        <p:xfrm>
          <a:off x="199697" y="2848983"/>
          <a:ext cx="117769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Content-Base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상대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처리하기 위한 기저</a:t>
                      </a:r>
                      <a:r>
                        <a:rPr lang="en-US" altLang="ko-KR" sz="1400" dirty="0"/>
                        <a:t> URL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Content-Encoding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본문에 적용된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인코딩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</a:t>
                      </a:r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Languge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본문을 이해하는데 가장 적절한 자연어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Content-Length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본문의 길이나 크기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004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Content-Location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리소스가</a:t>
                      </a:r>
                      <a:r>
                        <a:rPr lang="ko-KR" altLang="en-US" sz="1400" dirty="0"/>
                        <a:t> 실제로 어디에 위치하는지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5828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Content-MD5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본문의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MD5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체크섬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519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Content-Range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전체</a:t>
                      </a:r>
                      <a:r>
                        <a:rPr lang="ko-KR" altLang="en-US" sz="1400" dirty="0"/>
                        <a:t> 리소스에서 이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해당하는 범위를 바이트 단위로 표현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38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Content-Type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이</a:t>
                      </a:r>
                      <a:r>
                        <a:rPr lang="ko-KR" altLang="en-US" sz="1400" dirty="0"/>
                        <a:t> 본문이 어떤 종류의 객체인지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63806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2245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캐싱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캐싱에</a:t>
            </a:r>
            <a:r>
              <a:rPr kumimoji="1" lang="ko-KR" altLang="en-US" sz="1400" dirty="0">
                <a:solidFill>
                  <a:schemeClr val="tx2"/>
                </a:solidFill>
              </a:rPr>
              <a:t> 대한 정보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8" name="표 4">
            <a:extLst>
              <a:ext uri="{FF2B5EF4-FFF2-40B4-BE49-F238E27FC236}">
                <a16:creationId xmlns:a16="http://schemas.microsoft.com/office/drawing/2014/main" id="{38C121CD-8E90-9544-AB40-87950F3FF1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0079628"/>
              </p:ext>
            </p:extLst>
          </p:nvPr>
        </p:nvGraphicFramePr>
        <p:xfrm>
          <a:off x="199697" y="2848983"/>
          <a:ext cx="11776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9517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9727431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헤더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 err="1">
                          <a:solidFill>
                            <a:schemeClr val="tx1"/>
                          </a:solidFill>
                        </a:rPr>
                        <a:t>Etag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이 </a:t>
                      </a:r>
                      <a:r>
                        <a:rPr lang="ko-KR" altLang="en-US" sz="1400" dirty="0" err="1"/>
                        <a:t>엔터티에</a:t>
                      </a:r>
                      <a:r>
                        <a:rPr lang="ko-KR" altLang="en-US" sz="1400" dirty="0"/>
                        <a:t> 대한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태그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Expire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이 </a:t>
                      </a:r>
                      <a:r>
                        <a:rPr lang="ko-KR" altLang="en-US" sz="1400" dirty="0" err="1">
                          <a:solidFill>
                            <a:schemeClr val="tx1"/>
                          </a:solidFill>
                        </a:rPr>
                        <a:t>엔터티가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 더이상 유효하지 않아 원본을 다시 받아와야 하는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Last-Modified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가장 최근 </a:t>
                      </a:r>
                      <a:r>
                        <a:rPr lang="ko-KR" altLang="en-US" sz="1400" dirty="0" err="1"/>
                        <a:t>언터티가</a:t>
                      </a:r>
                      <a:r>
                        <a:rPr lang="ko-KR" altLang="en-US" sz="1400" dirty="0"/>
                        <a:t> 변경된 일시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0879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349743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3.6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</a:rPr>
              <a:t>HTTP Pocket Reference (</a:t>
            </a:r>
            <a:r>
              <a:rPr kumimoji="1" lang="ko-KR" altLang="en-US" dirty="0">
                <a:solidFill>
                  <a:schemeClr val="tx2"/>
                </a:solidFill>
              </a:rPr>
              <a:t>도서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en-US" altLang="ko-Kore-KR" dirty="0">
                <a:solidFill>
                  <a:schemeClr val="tx2"/>
                </a:solidFill>
                <a:hlinkClick r:id="rId3"/>
              </a:rPr>
              <a:t>http://www.w3.org/Protocols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ore-KR" dirty="0">
                <a:solidFill>
                  <a:schemeClr val="tx2"/>
                </a:solidFill>
              </a:rPr>
              <a:t>Entity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독립적인 정보 단위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1124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4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커넥션 관리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299070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애플리케이션 개발을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커넥션과 그것이 어떻게 사용되는지에 대해 잘 이해해야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어떻게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커넥션을 사용하는가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커넥션의 지연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병목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막힘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 </a:t>
            </a:r>
            <a:r>
              <a:rPr kumimoji="1" lang="ko-KR" altLang="en-US" dirty="0">
                <a:solidFill>
                  <a:schemeClr val="tx2"/>
                </a:solidFill>
              </a:rPr>
              <a:t>커넥션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커넥션 파이프라인을 활용한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최적화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커넥션 관리를 위해 따라야 할 규칙들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6063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7" name="Right Triangle 56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6FB0C2B1-2438-DE12-191D-7C070507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전 세계의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통신은 </a:t>
            </a:r>
            <a:r>
              <a:rPr kumimoji="1" lang="ko-KR" altLang="en-US" sz="1800" dirty="0">
                <a:solidFill>
                  <a:srgbClr val="FF0000"/>
                </a:solidFill>
              </a:rPr>
              <a:t>패킷 교환 네트워크 프로토콜들의 계층화된 집합</a:t>
            </a:r>
            <a:r>
              <a:rPr kumimoji="1" lang="ko-KR" altLang="en-US" sz="1800" dirty="0">
                <a:solidFill>
                  <a:schemeClr val="tx2"/>
                </a:solidFill>
              </a:rPr>
              <a:t>인 </a:t>
            </a:r>
            <a:r>
              <a:rPr kumimoji="1" lang="en-US" altLang="ko-KR" sz="1800" dirty="0">
                <a:solidFill>
                  <a:schemeClr val="tx2"/>
                </a:solidFill>
              </a:rPr>
              <a:t>TCP/IP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800" dirty="0">
                <a:solidFill>
                  <a:schemeClr val="tx2"/>
                </a:solidFill>
              </a:rPr>
              <a:t> 통해 이루어진다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TCP/IP </a:t>
            </a:r>
            <a:r>
              <a:rPr kumimoji="1" lang="ko-KR" altLang="en-US" sz="1800" dirty="0">
                <a:solidFill>
                  <a:schemeClr val="tx2"/>
                </a:solidFill>
              </a:rPr>
              <a:t>커넥션이 맺어지면 메시지들은 손실 혹은 손상되거나 순서가 바뀌지 않고 안전하게 전달된다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8374C83-9195-684B-80D6-B2E82F6E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6841" y="732348"/>
            <a:ext cx="6689553" cy="5541973"/>
          </a:xfrm>
          <a:prstGeom prst="rect">
            <a:avLst/>
          </a:prstGeom>
        </p:spPr>
      </p:pic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930039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9603AD67-39CA-459E-BC28-07416F615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EBC89B-8399-4BEA-8696-6C4D9FBC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FBA629C-F878-4F9C-80C3-68E1069B4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7C7267FB-7505-4C4C-AA6F-DC9E7C3A3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3C583D90-69DF-49C9-80E0-BEF93DB5A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A8865E4E-722F-4B81-83CA-7EC201416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56541E5B-569B-4823-8964-72B841FCC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EADC50A6-F902-44B4-855F-D2AB361130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CC1EFE79-8238-4803-9B0D-76E92E1E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D3AFB37-9423-406C-AC87-1546EEBE2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1DCE5E39-F84C-487C-942D-542B786BD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26ECE9C-6CE1-4B5C-AC38-3FC59E720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18F13792-A752-4480-AFE4-1D5F0AEA4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DA32EF3-096C-402F-97D4-C53F34454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06194BE-CB51-4439-BC7D-364B0E35B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15D65C4-4121-4543-AABE-434C76186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7850D33-8B95-4106-8B70-1D38D892E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D2D77945-1378-44A8-8BD9-4E5ED45432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DB946DD5-85CE-4074-A88E-6CCA1CD61B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C7B44E61-A227-4805-A1EC-9A4D55D2A8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7B364765-A972-4110-8CA1-B4177EFE2F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FD49332-C84B-4463-AEC3-CB2BFCC36E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D446A43-28E8-481B-ABD8-A934DB12E5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EEA58CEE-AD35-4EE6-AFDA-3814DA2E2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F7271EFE-4402-4580-859A-2D6020BBA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1A36999B-7CF7-4CE8-9DE1-0161B8B4E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D8E60B08-6BC4-4F4E-8050-7B18755DA7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2A382807-7D90-40D5-A4FE-A556F4861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6D01794-3837-4200-996E-C71F14F8B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3896D69E-8E02-476C-9D95-5F6B54531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E9F36697-B1D1-4E31-8A37-3512C5C00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973F11-CCB1-4B9F-8527-D6A64575E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211993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/>
              <a:t>4.1.1</a:t>
            </a:r>
            <a:r>
              <a:rPr kumimoji="1" lang="ko-KR" altLang="en-US"/>
              <a:t> 신뢰할 수 있는 데이터 전송 통로인 </a:t>
            </a:r>
            <a:r>
              <a:rPr kumimoji="1" lang="en-US" altLang="ko-KR"/>
              <a:t>TCP</a:t>
            </a:r>
            <a:endParaRPr kumimoji="1" lang="ko-Kore-KR" altLang="en-US"/>
          </a:p>
        </p:txBody>
      </p:sp>
      <p:sp>
        <p:nvSpPr>
          <p:cNvPr id="127" name="Right Triangle 126">
            <a:extLst>
              <a:ext uri="{FF2B5EF4-FFF2-40B4-BE49-F238E27FC236}">
                <a16:creationId xmlns:a16="http://schemas.microsoft.com/office/drawing/2014/main" id="{ACD55810-91B1-4240-B7AA-92A996B64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1" y="-284145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6517" y="732347"/>
            <a:ext cx="4844202" cy="2221879"/>
          </a:xfrm>
        </p:spPr>
        <p:txBody>
          <a:bodyPr anchor="t"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en-US" altLang="ko-KR" sz="1800"/>
              <a:t>HTTP </a:t>
            </a:r>
            <a:r>
              <a:rPr kumimoji="1" lang="ko-KR" altLang="en-US" sz="1800"/>
              <a:t>커넥션은 몇몇 사용 규칙을 제외하고는 </a:t>
            </a:r>
            <a:r>
              <a:rPr kumimoji="1" lang="en-US" altLang="ko-KR" sz="1800"/>
              <a:t>TCP</a:t>
            </a:r>
            <a:r>
              <a:rPr kumimoji="1" lang="ko-KR" altLang="en-US" sz="1800"/>
              <a:t> 커넥션에 불과하다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r>
              <a:rPr kumimoji="1" lang="en-US" altLang="ko-KR" sz="1800"/>
              <a:t>TCP</a:t>
            </a:r>
            <a:r>
              <a:rPr kumimoji="1" lang="ko-KR" altLang="en-US" sz="1800"/>
              <a:t>는 </a:t>
            </a:r>
            <a:r>
              <a:rPr kumimoji="1" lang="en-US" altLang="ko-KR" sz="1800"/>
              <a:t>HTTP</a:t>
            </a:r>
            <a:r>
              <a:rPr kumimoji="1" lang="ko-KR" altLang="en-US" sz="1800"/>
              <a:t>에게 신뢰할 만한 통신 방식을 제공한다</a:t>
            </a:r>
            <a:r>
              <a:rPr kumimoji="1" lang="en-US" altLang="ko-KR" sz="1800"/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  <a:p>
            <a:pPr lvl="1">
              <a:lnSpc>
                <a:spcPct val="104000"/>
              </a:lnSpc>
            </a:pPr>
            <a:endParaRPr kumimoji="1" lang="en-US" altLang="ko-KR" sz="1800"/>
          </a:p>
        </p:txBody>
      </p:sp>
      <p:pic>
        <p:nvPicPr>
          <p:cNvPr id="5" name="그림 4" descr="텍스트, 오래된이(가) 표시된 사진&#10;&#10;자동 생성된 설명">
            <a:extLst>
              <a:ext uri="{FF2B5EF4-FFF2-40B4-BE49-F238E27FC236}">
                <a16:creationId xmlns:a16="http://schemas.microsoft.com/office/drawing/2014/main" id="{1609600F-C669-6040-B781-5FACCFE25C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6" r="12750" b="1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64081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.4.1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여러 가지 종류의 명령을 지원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서버에서 취해야 할 동작을 알려주는 역할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 메시지는 반드시 하나의 메서드를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4347345"/>
              </p:ext>
            </p:extLst>
          </p:nvPr>
        </p:nvGraphicFramePr>
        <p:xfrm>
          <a:off x="5612523" y="3553860"/>
          <a:ext cx="6281684" cy="2462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532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726152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메서드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GET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서버에서 클라이언트로 지정한 리소스를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서버로 보낸 데이터를 지정한 이름의 리소스로 저장하라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DELETE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리소스를 삭제하라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POST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데이터를 서버 게이트웨이 애플리케이션으로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HEAD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리소스에 대한 응답에서 </a:t>
                      </a:r>
                      <a:r>
                        <a:rPr lang="en-US" altLang="ko-KR" sz="1400" dirty="0"/>
                        <a:t>HTTP </a:t>
                      </a:r>
                      <a:r>
                        <a:rPr lang="ko-KR" altLang="en-US" sz="1400" dirty="0"/>
                        <a:t>헤더 부분만 보내라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807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79065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데이터그램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이라고 불리는 작은 조각을 통해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IP, TCP, 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구성된 프로토콜 스택에서 최상위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HTTPS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TLS</a:t>
            </a:r>
            <a:r>
              <a:rPr kumimoji="1" lang="ko-KR" altLang="en-US" sz="1400" dirty="0">
                <a:solidFill>
                  <a:schemeClr val="tx2"/>
                </a:solidFill>
              </a:rPr>
              <a:t> 혹은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이라 불리기도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사이에 있는 암호화 계층이다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연결된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통해 데이터를 순서대로 보내며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세그먼트라는 단위로 데이터 스트림을 잘게 나누고 세그먼트를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패킷이라는 봉투에 담아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모든 것은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소프트웨어에 의해 처리된다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패킷에는 다음과 같은 내용들이 포함된다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IP</a:t>
            </a:r>
            <a:r>
              <a:rPr kumimoji="1" lang="ko-KR" altLang="en-US" sz="1200" dirty="0">
                <a:solidFill>
                  <a:schemeClr val="tx2"/>
                </a:solidFill>
              </a:rPr>
              <a:t> 패킷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발신지와 목적지 </a:t>
            </a:r>
            <a:r>
              <a:rPr kumimoji="1" lang="en-US" altLang="ko-KR" sz="1200" dirty="0">
                <a:solidFill>
                  <a:schemeClr val="tx2"/>
                </a:solidFill>
              </a:rPr>
              <a:t>IP </a:t>
            </a:r>
            <a:r>
              <a:rPr kumimoji="1" lang="ko-KR" altLang="en-US" sz="1200" dirty="0">
                <a:solidFill>
                  <a:schemeClr val="tx2"/>
                </a:solidFill>
              </a:rPr>
              <a:t>주소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크기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기타 플래그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세그먼트 헤더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200" dirty="0">
                <a:solidFill>
                  <a:schemeClr val="tx2"/>
                </a:solidFill>
              </a:rPr>
              <a:t>20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포트번호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제어 플래그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데이터의 순서와 무결성을 검사하기 위해 사용되는 숫자 값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데이터 조각</a:t>
            </a:r>
            <a:r>
              <a:rPr kumimoji="1" lang="en-US" altLang="ko-KR" sz="1200" dirty="0">
                <a:solidFill>
                  <a:schemeClr val="tx2"/>
                </a:solidFill>
              </a:rPr>
              <a:t>(0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그 이상의 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2735204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스트림은 세그먼트로 나뉘어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패킷을 통해 전송된다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93A6D25-74FC-6144-93E2-EFBF2CCDAD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87533" y="204437"/>
            <a:ext cx="5813425" cy="2078455"/>
          </a:xfr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42E74C-E931-C142-93D3-EC616371DB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7533" y="2315611"/>
            <a:ext cx="5338863" cy="43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601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4.1.3</a:t>
            </a:r>
            <a:r>
              <a:rPr kumimoji="1" lang="ko-KR" altLang="en-US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TCP</a:t>
            </a:r>
            <a:r>
              <a:rPr kumimoji="1" lang="ko-KR" altLang="en-US">
                <a:solidFill>
                  <a:schemeClr val="tx2"/>
                </a:solidFill>
              </a:rPr>
              <a:t> 커넥션 유지하기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컴퓨터는 항상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여러개의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가지고 있으며 이들은 포트 번호로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가지 값으로 유일한 커넥션을 생성한다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dirty="0">
                <a:solidFill>
                  <a:schemeClr val="tx2"/>
                </a:solidFill>
              </a:rPr>
              <a:t>발신지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발신지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수신지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수신지 포트</a:t>
            </a:r>
            <a:r>
              <a:rPr kumimoji="1" lang="en-US" altLang="ko-KR" sz="1400" dirty="0">
                <a:solidFill>
                  <a:schemeClr val="tx2"/>
                </a:solidFill>
              </a:rPr>
              <a:t>&gt; 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AA1391-F9F0-3E47-AD06-ECA1FF66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565" y="3079071"/>
            <a:ext cx="7586582" cy="33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212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운영체제는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커넥션의 생성과 관련된 여러 기능을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소켓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사용하면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 데이터 구조를 생성하고 원격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종단에 데이터 구조를 연결하여 데이터 스트림을 읽고 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API</a:t>
            </a:r>
            <a:r>
              <a:rPr kumimoji="1" lang="ko-KR" altLang="en-US" sz="1400" dirty="0">
                <a:solidFill>
                  <a:schemeClr val="tx2"/>
                </a:solidFill>
              </a:rPr>
              <a:t>는 상세한 동작 내용을 외부로부터 숨긴다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58B53407-3DBF-1B47-8329-8008E4763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2673125"/>
              </p:ext>
            </p:extLst>
          </p:nvPr>
        </p:nvGraphicFramePr>
        <p:xfrm>
          <a:off x="2228866" y="2989272"/>
          <a:ext cx="897328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279">
                  <a:extLst>
                    <a:ext uri="{9D8B030D-6E8A-4147-A177-3AD203B41FA5}">
                      <a16:colId xmlns:a16="http://schemas.microsoft.com/office/drawing/2014/main" val="1364177825"/>
                    </a:ext>
                  </a:extLst>
                </a:gridCol>
                <a:gridCol w="6483001">
                  <a:extLst>
                    <a:ext uri="{9D8B030D-6E8A-4147-A177-3AD203B41FA5}">
                      <a16:colId xmlns:a16="http://schemas.microsoft.com/office/drawing/2014/main" val="364030349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API</a:t>
                      </a:r>
                      <a:r>
                        <a:rPr lang="ko-KR" altLang="en-US" sz="1400" dirty="0"/>
                        <a:t> 호출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설명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649876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 = socket(&lt;parameters&gt;)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연결이 되지 않은 익명의 새로운 소켓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773648"/>
                  </a:ext>
                </a:extLst>
              </a:tr>
              <a:tr h="147294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bind(s, &lt;local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소켓에</a:t>
                      </a:r>
                      <a:r>
                        <a:rPr lang="ko-KR" altLang="en-US" sz="1400" dirty="0"/>
                        <a:t> 로컬 포트 번호와 인터페이스 할당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21272"/>
                  </a:ext>
                </a:extLst>
              </a:tr>
              <a:tr h="126273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connect(s, &lt;remote </a:t>
                      </a:r>
                      <a:r>
                        <a:rPr lang="en-US" altLang="ko-Kore-KR" sz="1400" dirty="0" err="1"/>
                        <a:t>IP:port</a:t>
                      </a:r>
                      <a:r>
                        <a:rPr lang="en-US" altLang="ko-Kore-KR" sz="1400" dirty="0"/>
                        <a:t>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로컬의</a:t>
                      </a:r>
                      <a:r>
                        <a:rPr lang="ko-KR" altLang="en-US" sz="1400" dirty="0"/>
                        <a:t> 소켓과 원격의 호스트 및 포트 사이에 </a:t>
                      </a:r>
                      <a:r>
                        <a:rPr lang="en-US" altLang="ko-KR" sz="1400" dirty="0"/>
                        <a:t>TCP</a:t>
                      </a:r>
                      <a:r>
                        <a:rPr lang="ko-KR" altLang="en-US" sz="1400" dirty="0"/>
                        <a:t> 커넥션 생성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035102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listen(s, …)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커넥션을 받아들이기 위해 로컬 소켓에 허용함을 표시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578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s2 = accept(s)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누군가</a:t>
                      </a:r>
                      <a:r>
                        <a:rPr lang="ko-KR" altLang="en-US" sz="1400" dirty="0"/>
                        <a:t> 로컬 포트에 커넥션을 맺기를 기다림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182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read(s,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읽기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422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 = write(s, buffer, n)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소켓으로부터</a:t>
                      </a:r>
                      <a:r>
                        <a:rPr lang="ko-KR" altLang="en-US" sz="1400" dirty="0"/>
                        <a:t> 버퍼에 </a:t>
                      </a:r>
                      <a:r>
                        <a:rPr lang="en-US" altLang="ko-KR" sz="1400" dirty="0"/>
                        <a:t>n</a:t>
                      </a:r>
                      <a:r>
                        <a:rPr lang="ko-KR" altLang="en-US" sz="1400" dirty="0"/>
                        <a:t>바이트를 쓰기 시도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91463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close(s)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커넥션을 완전히 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5002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shutdown(s, &lt;side&gt;)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TCP</a:t>
                      </a:r>
                      <a:r>
                        <a:rPr lang="ko-KR" altLang="en-US" sz="1400" dirty="0"/>
                        <a:t> 커넥션의 입출력만 닫음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89282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getsockopt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읽음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84139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setsockopt</a:t>
                      </a:r>
                      <a:r>
                        <a:rPr lang="en-US" altLang="ko-Kore-KR" sz="1400" dirty="0"/>
                        <a:t>(s, …)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내부</a:t>
                      </a:r>
                      <a:r>
                        <a:rPr lang="ko-KR" altLang="en-US" sz="1400" dirty="0"/>
                        <a:t> 소켓 설정 옵션값을 변경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984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2157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4.1.4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소켓 프로그래밍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28561A-6340-F744-BE9B-AAAE6CA8AA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6936" y="725462"/>
            <a:ext cx="7512872" cy="5400184"/>
          </a:xfrm>
        </p:spPr>
      </p:pic>
    </p:spTree>
    <p:extLst>
      <p:ext uri="{BB962C8B-B14F-4D97-AF65-F5344CB8AC3E}">
        <p14:creationId xmlns:p14="http://schemas.microsoft.com/office/powerpoint/2010/main" val="26669255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의 성능에 대한 고려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성능은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성능에 영향을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212963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트랜잭션을 처리하는 시간은 다른 단계에 비해 짧다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지연은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네트워크 지연 때문에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49DCE23-5E14-EB40-989C-48DD6A7CE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836" y="2906285"/>
            <a:ext cx="7895963" cy="2820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62822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트랜잭션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 번호를 알아내야 하며 최근 방문한 적이 없는 호스트에 대해서는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DNS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이용하는데 시간이 걸린다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서버로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 커넥션 요청을 보내고 허가 응답을 기다린다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설정 시간은 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커넥션에서 항상 발생한다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커넥션 연결 후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새로 생성된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파이프를 통해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지연은 하드웨어 성능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네트워크와 서버의 전송 속도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요청과 응답 메시지의 크기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간의 거리에 따라 크게 달라지며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프로토콜의 기술적 복잡성도 큰 영향을 끼친다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3433830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4.2.2</a:t>
            </a:r>
            <a:r>
              <a:rPr kumimoji="1" lang="ko-KR" altLang="en-US" dirty="0">
                <a:solidFill>
                  <a:schemeClr val="tx2"/>
                </a:solidFill>
              </a:rPr>
              <a:t> 성능 관련 중요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설정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인터넷의 혼잡을 제어하기 위한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느린 시작</a:t>
            </a:r>
            <a:r>
              <a:rPr kumimoji="1" lang="en-US" altLang="ko-KR" sz="1400" dirty="0">
                <a:solidFill>
                  <a:schemeClr val="tx2"/>
                </a:solidFill>
              </a:rPr>
              <a:t>(slow-start)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데이터를 한데 모아 한 번에 전송하기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nagle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en-US" altLang="ko-KR" sz="1400" dirty="0">
                <a:solidFill>
                  <a:schemeClr val="tx2"/>
                </a:solidFill>
              </a:rPr>
              <a:t>(acknowledgment)</a:t>
            </a:r>
            <a:r>
              <a:rPr kumimoji="1" lang="ko-KR" altLang="en-US" sz="1400" dirty="0">
                <a:solidFill>
                  <a:schemeClr val="tx2"/>
                </a:solidFill>
              </a:rPr>
              <a:t>을 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 알고리즘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지연과 포트 고갈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13993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새로운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열 때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소프트웨어는 커넥션을 맺기 위한 조건을 맞추기 위해 연속으로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패킷을 교환한다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작은 크기의 데이터 전송에 커넥션이 사용된다면 이런 패킷 교환은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성능을 크게 저하시킬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핸드셰이크</a:t>
            </a:r>
            <a:r>
              <a:rPr kumimoji="1" lang="ko-KR" altLang="en-US" sz="1400" dirty="0">
                <a:solidFill>
                  <a:schemeClr val="tx2"/>
                </a:solidFill>
              </a:rPr>
              <a:t> 순서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클라이언트는 커넥션 생성 요청을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</a:t>
            </a:r>
            <a:r>
              <a:rPr kumimoji="1" lang="en-US" altLang="ko-KR" sz="1200" dirty="0">
                <a:solidFill>
                  <a:schemeClr val="tx2"/>
                </a:solidFill>
              </a:rPr>
              <a:t>(40~60</a:t>
            </a:r>
            <a:r>
              <a:rPr kumimoji="1" lang="ko-KR" altLang="en-US" sz="12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서버로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서버가 그 커넥션을 받으면 몇가지 매개변수 산출 후 커넥션 요청이 받아들여졌음을 의미하는 </a:t>
            </a:r>
            <a:r>
              <a:rPr kumimoji="1" lang="en-US" altLang="ko-KR" sz="1200" dirty="0">
                <a:solidFill>
                  <a:schemeClr val="tx2"/>
                </a:solidFill>
              </a:rPr>
              <a:t>‘SYN’</a:t>
            </a:r>
            <a:r>
              <a:rPr kumimoji="1" lang="ko-KR" altLang="en-US" sz="1200" dirty="0">
                <a:solidFill>
                  <a:schemeClr val="tx2"/>
                </a:solidFill>
              </a:rPr>
              <a:t>과 </a:t>
            </a:r>
            <a:r>
              <a:rPr kumimoji="1" lang="en-US" altLang="ko-KR" sz="1200" dirty="0">
                <a:solidFill>
                  <a:schemeClr val="tx2"/>
                </a:solidFill>
              </a:rPr>
              <a:t>‘ACK’</a:t>
            </a:r>
            <a:r>
              <a:rPr kumimoji="1" lang="ko-KR" altLang="en-US" sz="1200" dirty="0">
                <a:solidFill>
                  <a:schemeClr val="tx2"/>
                </a:solidFill>
              </a:rPr>
              <a:t> 플래그를 포함한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패킷을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클라이어트에게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buFont typeface="+mj-lt"/>
              <a:buAutoNum type="arabicPeriod"/>
            </a:pPr>
            <a:r>
              <a:rPr kumimoji="1" lang="ko-KR" altLang="en-US" sz="1200" dirty="0">
                <a:solidFill>
                  <a:schemeClr val="tx2"/>
                </a:solidFill>
              </a:rPr>
              <a:t>마지막으로 클라이언트는 커넥션이 성공했음을 알리기 위해 서버로 확인 응답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 포함 가능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r>
              <a:rPr kumimoji="1" lang="ko-KR" altLang="en-US" sz="1200" dirty="0">
                <a:solidFill>
                  <a:schemeClr val="tx2"/>
                </a:solidFill>
              </a:rPr>
              <a:t>을 보낸다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프로그래머는 이 패킷을 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평범한 경우 이 핸드셰이크는 눈에 띄는 지연을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장치, 측정기이(가) 표시된 사진&#10;&#10;자동 생성된 설명">
            <a:extLst>
              <a:ext uri="{FF2B5EF4-FFF2-40B4-BE49-F238E27FC236}">
                <a16:creationId xmlns:a16="http://schemas.microsoft.com/office/drawing/2014/main" id="{A9054957-DB30-EF47-A7FE-26A09D3BB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7014" y="4536622"/>
            <a:ext cx="6095546" cy="212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429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.4.2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ore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메시지에는 상태 코드가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코드와 함께 사유 구절</a:t>
            </a:r>
            <a:r>
              <a:rPr kumimoji="1" lang="en-US" altLang="ko-KR" sz="1400" dirty="0">
                <a:solidFill>
                  <a:schemeClr val="tx2"/>
                </a:solidFill>
              </a:rPr>
              <a:t>(reason phrase)</a:t>
            </a:r>
            <a:r>
              <a:rPr kumimoji="1" lang="ko-KR" altLang="en-US" sz="1400" dirty="0">
                <a:solidFill>
                  <a:schemeClr val="tx2"/>
                </a:solidFill>
              </a:rPr>
              <a:t>도 함께 전달됨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61DDDCE-8ADD-9844-A375-424926D60D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956405"/>
              </p:ext>
            </p:extLst>
          </p:nvPr>
        </p:nvGraphicFramePr>
        <p:xfrm>
          <a:off x="5545786" y="3091743"/>
          <a:ext cx="5532116" cy="1797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6655">
                  <a:extLst>
                    <a:ext uri="{9D8B030D-6E8A-4147-A177-3AD203B41FA5}">
                      <a16:colId xmlns:a16="http://schemas.microsoft.com/office/drawing/2014/main" val="4273552455"/>
                    </a:ext>
                  </a:extLst>
                </a:gridCol>
                <a:gridCol w="4025461">
                  <a:extLst>
                    <a:ext uri="{9D8B030D-6E8A-4147-A177-3AD203B41FA5}">
                      <a16:colId xmlns:a16="http://schemas.microsoft.com/office/drawing/2014/main" val="1328116747"/>
                    </a:ext>
                  </a:extLst>
                </a:gridCol>
              </a:tblGrid>
              <a:tr h="313947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</a:t>
                      </a:r>
                      <a:r>
                        <a:rPr lang="ko-KR" altLang="en-US" sz="1400" dirty="0"/>
                        <a:t> 상태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0112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200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리소스가 정상적으로 반환됨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794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302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리소스의 위치가 일시적으로 변경됨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06821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0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500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서버측 애플리케이션에서 오류가 발생함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4049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9071156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dirty="0">
                <a:solidFill>
                  <a:schemeClr val="tx2"/>
                </a:solidFill>
              </a:rPr>
              <a:t>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인터넷 라우터는 과부하 시 패킷을 마음대로 파기할 수 있기 때문에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는 성공적인 데이터 전송을 보장하기 위해 자체적인 확인 체계를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세그먼트는 순번과 데이터 무결성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체크섬을</a:t>
            </a:r>
            <a:r>
              <a:rPr kumimoji="1" lang="ko-KR" altLang="en-US" sz="1400" dirty="0">
                <a:solidFill>
                  <a:schemeClr val="tx2"/>
                </a:solidFill>
              </a:rPr>
              <a:t> 갖는다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세그먼트 수신자는 세그먼트 정상 수신 시 작은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패킷을 송신자에게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만약 송신자가 특정 시간 내에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받지 못하면 패킷이 파기되었거나 오류가 있는 것으로 판단하고 데이터를 다시 보낸다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 송출 데이터 패킷과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하나로 묶음으로써 네트워크를 좀 더 효율적으로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알고리즘을 구현한다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확인응답</a:t>
            </a:r>
            <a:r>
              <a:rPr kumimoji="1" lang="ko-KR" altLang="en-US" sz="1400" dirty="0">
                <a:solidFill>
                  <a:schemeClr val="tx2"/>
                </a:solidFill>
              </a:rPr>
              <a:t> 지연은 송출할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시간 동안 버퍼에 저장한 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400" dirty="0">
                <a:solidFill>
                  <a:schemeClr val="tx2"/>
                </a:solidFill>
              </a:rPr>
              <a:t> 편승</a:t>
            </a:r>
            <a:r>
              <a:rPr kumimoji="1" lang="en-US" altLang="ko-KR" sz="1400" dirty="0">
                <a:solidFill>
                  <a:schemeClr val="tx2"/>
                </a:solidFill>
              </a:rPr>
              <a:t>(piggyback)</a:t>
            </a:r>
            <a:r>
              <a:rPr kumimoji="1" lang="ko-KR" altLang="en-US" sz="1400" dirty="0">
                <a:solidFill>
                  <a:schemeClr val="tx2"/>
                </a:solidFill>
              </a:rPr>
              <a:t>시킬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송출 데이터를 찾고 만일 시간 내에 송출 데이터를 찾지 못하면 별도 패킷으로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요청</a:t>
            </a:r>
            <a:r>
              <a:rPr kumimoji="1" lang="en-US" altLang="ko-KR" sz="1400" dirty="0">
                <a:solidFill>
                  <a:schemeClr val="tx2"/>
                </a:solidFill>
              </a:rPr>
              <a:t>/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응답으로만 이루어지는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동작 방식은 이러한 알고리즘에서 지연을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594020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느린 시작</a:t>
            </a:r>
            <a:r>
              <a:rPr kumimoji="1" lang="en-US" altLang="ko-KR" dirty="0">
                <a:solidFill>
                  <a:schemeClr val="tx2"/>
                </a:solidFill>
              </a:rPr>
              <a:t>(slow-start)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전송 속도는 커넥션이 만들어진 지 얼마나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지났는지에</a:t>
            </a:r>
            <a:r>
              <a:rPr kumimoji="1" lang="ko-KR" altLang="en-US" sz="1400" dirty="0">
                <a:solidFill>
                  <a:schemeClr val="tx2"/>
                </a:solidFill>
              </a:rPr>
              <a:t> 따라 달라질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b="1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느린 시작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시간이 지나면서 자체적으로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튜닝되어</a:t>
            </a:r>
            <a:r>
              <a:rPr kumimoji="1" lang="ko-KR" altLang="en-US" sz="1400" dirty="0">
                <a:solidFill>
                  <a:schemeClr val="tx2"/>
                </a:solidFill>
              </a:rPr>
              <a:t> 처음에는 커넥션의 최대 속도를 제한하고 데이터가 성공적으로 전송됨에 따라 속도 제한을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높여나감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한번에 전송할 수 있는 패킷의 수를 제한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rgbClr val="FF0000"/>
                </a:solidFill>
              </a:rPr>
              <a:t>패킷이 성공적으로 전달되는 시점에 추가로 </a:t>
            </a:r>
            <a:r>
              <a:rPr kumimoji="1" lang="en-US" altLang="ko-KR" sz="1400" dirty="0">
                <a:solidFill>
                  <a:srgbClr val="FF0000"/>
                </a:solidFill>
              </a:rPr>
              <a:t>2</a:t>
            </a:r>
            <a:r>
              <a:rPr kumimoji="1" lang="ko-KR" altLang="en-US" sz="1400" dirty="0">
                <a:solidFill>
                  <a:srgbClr val="FF0000"/>
                </a:solidFill>
              </a:rPr>
              <a:t>개의 패킷을 더 전송할 수 있는 권한을 얻음</a:t>
            </a:r>
            <a:endParaRPr kumimoji="1" lang="en-US" altLang="ko-KR" sz="1400" dirty="0">
              <a:solidFill>
                <a:srgbClr val="FF0000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이로 인해 </a:t>
            </a:r>
            <a:r>
              <a:rPr kumimoji="1" lang="ko-KR" altLang="en-US" sz="1400" dirty="0">
                <a:solidFill>
                  <a:srgbClr val="FF0000"/>
                </a:solidFill>
              </a:rPr>
              <a:t>새로운 커넥션은 이미 어느 정도 데이터를 주고받은 커넥션보다 느리다</a:t>
            </a:r>
            <a:r>
              <a:rPr kumimoji="1" lang="en-US" altLang="ko-KR" sz="1400" dirty="0">
                <a:solidFill>
                  <a:srgbClr val="FF0000"/>
                </a:solidFill>
              </a:rPr>
              <a:t>(HTTP</a:t>
            </a:r>
            <a:r>
              <a:rPr kumimoji="1" lang="ko-KR" altLang="en-US" sz="1400" dirty="0">
                <a:solidFill>
                  <a:srgbClr val="FF0000"/>
                </a:solidFill>
              </a:rPr>
              <a:t>에는 이미 존재하는 커넥션을 재사용하는 기능이 있다</a:t>
            </a:r>
            <a:r>
              <a:rPr kumimoji="1" lang="en-US" altLang="ko-KR" sz="1400" dirty="0">
                <a:solidFill>
                  <a:srgbClr val="FF0000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122150977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네이글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nagle</a:t>
            </a:r>
            <a:r>
              <a:rPr kumimoji="1" lang="en-US" altLang="ko-KR" dirty="0">
                <a:solidFill>
                  <a:schemeClr val="tx2"/>
                </a:solidFill>
              </a:rPr>
              <a:t>) </a:t>
            </a:r>
            <a:r>
              <a:rPr kumimoji="1" lang="ko-KR" altLang="en-US" dirty="0">
                <a:solidFill>
                  <a:schemeClr val="tx2"/>
                </a:solidFill>
              </a:rPr>
              <a:t>알고리즘과 </a:t>
            </a:r>
            <a:r>
              <a:rPr kumimoji="1" lang="en-US" altLang="ko-KR" dirty="0">
                <a:solidFill>
                  <a:schemeClr val="tx2"/>
                </a:solidFill>
              </a:rPr>
              <a:t>TCP_NODELAY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애플리케이션이 어떤  크기의 데이터라도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스택으로 전송할 수 있도록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데이터 스트림 인터페이스를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세그먼트 헤더와 플래그로 인해 작은 크기의 데이터를 포함한 많은 수의 패킷 전송은 네트워크 성능을 크게 저하시킨다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패킷을 전송하기 전 많은 양의 </a:t>
            </a:r>
            <a:r>
              <a:rPr kumimoji="1" lang="en-US" altLang="ko-KR" sz="1200" dirty="0">
                <a:solidFill>
                  <a:schemeClr val="tx2"/>
                </a:solidFill>
              </a:rPr>
              <a:t>TCP 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데이터를 한 개의 덩어리로 합친다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세그먼트가 최대 크기가 되지 않으면 전송을 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모든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받은 경우에는 최대 크기보다 작은 패킷 전송을 허락한다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다른 패킷들이 전송 중이면 데이터는 버퍼에 저장되고 다른 패킷이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확인응답을</a:t>
            </a:r>
            <a:r>
              <a:rPr kumimoji="1" lang="ko-KR" altLang="en-US" sz="1200" dirty="0">
                <a:solidFill>
                  <a:schemeClr val="tx2"/>
                </a:solidFill>
              </a:rPr>
              <a:t> 받았거나 버퍼에 전송하기 충분한 패킷이 쌓이면 데이터가 전송된다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b="1" dirty="0" err="1">
                <a:solidFill>
                  <a:schemeClr val="tx2"/>
                </a:solidFill>
              </a:rPr>
              <a:t>네이글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알고리즘의 문제점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크기가 작은 메시지는 추가적인 데이터를 기다리며 지연이 발생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 err="1">
                <a:solidFill>
                  <a:schemeClr val="tx1"/>
                </a:solidFill>
              </a:rPr>
              <a:t>확인응답</a:t>
            </a:r>
            <a:r>
              <a:rPr kumimoji="1" lang="ko-KR" altLang="en-US" sz="1200" dirty="0">
                <a:solidFill>
                  <a:schemeClr val="tx1"/>
                </a:solidFill>
              </a:rPr>
              <a:t> 지연 알고리즘과 같이 쓰이는 경우 문제가 발생</a:t>
            </a:r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endParaRPr kumimoji="1" lang="en-US" altLang="ko-KR" sz="1200" dirty="0">
              <a:solidFill>
                <a:schemeClr val="tx1"/>
              </a:solidFill>
            </a:endParaRPr>
          </a:p>
          <a:p>
            <a:pPr lvl="4"/>
            <a:r>
              <a:rPr kumimoji="1" lang="en-US" altLang="ko-KR" sz="1400" dirty="0">
                <a:solidFill>
                  <a:schemeClr val="tx1"/>
                </a:solidFill>
              </a:rPr>
              <a:t>HTTP</a:t>
            </a:r>
            <a:r>
              <a:rPr kumimoji="1" lang="ko-KR" altLang="en-US" sz="1400" dirty="0">
                <a:solidFill>
                  <a:schemeClr val="tx1"/>
                </a:solidFill>
              </a:rPr>
              <a:t> 스택에서 </a:t>
            </a:r>
            <a:r>
              <a:rPr kumimoji="1" lang="en-US" altLang="ko-KR" sz="1400" dirty="0">
                <a:solidFill>
                  <a:schemeClr val="tx1"/>
                </a:solidFill>
              </a:rPr>
              <a:t>TCP_NODELAY</a:t>
            </a:r>
            <a:r>
              <a:rPr kumimoji="1" lang="ko-KR" altLang="en-US" sz="1400" dirty="0">
                <a:solidFill>
                  <a:schemeClr val="tx1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파라미터값을</a:t>
            </a:r>
            <a:r>
              <a:rPr kumimoji="1" lang="ko-KR" altLang="en-US" sz="1400" dirty="0">
                <a:solidFill>
                  <a:schemeClr val="tx1"/>
                </a:solidFill>
              </a:rPr>
              <a:t> 설정하여 </a:t>
            </a:r>
            <a:r>
              <a:rPr kumimoji="1" lang="ko-KR" altLang="en-US" sz="1400" dirty="0" err="1">
                <a:solidFill>
                  <a:schemeClr val="tx1"/>
                </a:solidFill>
              </a:rPr>
              <a:t>네이글</a:t>
            </a:r>
            <a:r>
              <a:rPr kumimoji="1" lang="ko-KR" altLang="en-US" sz="1400" dirty="0">
                <a:solidFill>
                  <a:schemeClr val="tx1"/>
                </a:solidFill>
              </a:rPr>
              <a:t> 알고리즘을 비활성화 할 수 있다</a:t>
            </a:r>
            <a:r>
              <a:rPr kumimoji="1"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4606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TIME_WAIT</a:t>
            </a:r>
            <a:r>
              <a:rPr kumimoji="1" lang="ko-KR" altLang="en-US" dirty="0">
                <a:solidFill>
                  <a:schemeClr val="tx2"/>
                </a:solidFill>
              </a:rPr>
              <a:t>의 누적과 포트 고갈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고갈은 주로 성능 측정 시에만 심각한 성능 저하를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성능 측정 시 성능상의 문제로 오해할 수 있음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동일한 커넥션이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분 이내에 새로 생성되는 것을 막는다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트랜잭션이 빠르게 처리되는 경우 </a:t>
            </a:r>
            <a:r>
              <a:rPr kumimoji="1" lang="en-US" altLang="ko-KR" sz="1400" dirty="0">
                <a:solidFill>
                  <a:schemeClr val="tx2"/>
                </a:solidFill>
              </a:rPr>
              <a:t>TIME_WAIT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고갈 발생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부하 생성 장비를 추가하거나 여러 개의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사용으로 해결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커넥션을 너무 많이 맺거나 대기 상태로 있는 제어 블록들이 너무 많아지는 상황은 주의해야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6846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헤더는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관리에서 매우 중요한 부분이다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46238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4.3.1</a:t>
            </a:r>
            <a:r>
              <a:rPr kumimoji="1" lang="ko-KR" altLang="en-US" dirty="0">
                <a:solidFill>
                  <a:schemeClr val="tx2"/>
                </a:solidFill>
              </a:rPr>
              <a:t> 흔히 잘못 이해하는 </a:t>
            </a:r>
            <a:r>
              <a:rPr kumimoji="1" lang="en-US" altLang="ko-KR" dirty="0">
                <a:solidFill>
                  <a:schemeClr val="tx2"/>
                </a:solidFill>
              </a:rPr>
              <a:t>Connection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96C5A14B-41CA-2C41-A624-316D95DDF8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066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4477" y="3306662"/>
            <a:ext cx="5903471" cy="3157192"/>
          </a:xfrm>
        </p:spPr>
        <p:txBody>
          <a:bodyPr anchor="ctr">
            <a:no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헤더는 커넥션 토큰을 쉼표로 구분하여 가지고 있으며 그 값들은 다른 커넥션에는 전달되지 않는다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따라서 메시지를 다른 곳으로 보내야 하는 시점에 모든 헤더 필드는 삭제되어야 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다음 </a:t>
            </a:r>
            <a:r>
              <a:rPr kumimoji="1" lang="en-US" altLang="ko-KR" sz="1200" dirty="0">
                <a:solidFill>
                  <a:schemeClr val="tx2"/>
                </a:solidFill>
              </a:rPr>
              <a:t>3</a:t>
            </a:r>
            <a:r>
              <a:rPr kumimoji="1" lang="ko-KR" altLang="en-US" sz="1200" dirty="0">
                <a:solidFill>
                  <a:schemeClr val="tx2"/>
                </a:solidFill>
              </a:rPr>
              <a:t>가지 토큰이 전달될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헤더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필드명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이 커넥션에만 해당되는 헤더들을 나열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현재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200" dirty="0">
                <a:solidFill>
                  <a:schemeClr val="tx2"/>
                </a:solidFill>
              </a:rPr>
              <a:t> 위한 값이므로 다음 커넥션에 전달하면 안된다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일시적인 토큰 값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커넥션에 대한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비표준</a:t>
            </a:r>
            <a:r>
              <a:rPr kumimoji="1" lang="ko-KR" altLang="en-US" sz="1200" dirty="0">
                <a:solidFill>
                  <a:schemeClr val="tx2"/>
                </a:solidFill>
              </a:rPr>
              <a:t> 옵션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close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 작업이 완료되면 종료되어야 함을 의미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3" indent="0">
              <a:lnSpc>
                <a:spcPct val="104000"/>
              </a:lnSpc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커넥션 헤더에 기술되어 있지는 않지만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홉별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헤더인 것들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Proxy-Authenticate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Proxy-Connection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Transfer-Encoding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Upgrade</a:t>
            </a:r>
          </a:p>
        </p:txBody>
      </p:sp>
    </p:spTree>
    <p:extLst>
      <p:ext uri="{BB962C8B-B14F-4D97-AF65-F5344CB8AC3E}">
        <p14:creationId xmlns:p14="http://schemas.microsoft.com/office/powerpoint/2010/main" val="33622641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4.3.2</a:t>
            </a:r>
            <a:r>
              <a:rPr kumimoji="1" lang="ko-KR" altLang="en-US" dirty="0">
                <a:solidFill>
                  <a:schemeClr val="tx2"/>
                </a:solidFill>
              </a:rPr>
              <a:t> 순차적인 트랜잭션 처리에 의한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682CCB-47C0-F247-8024-8A2E8CBA0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7474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282" y="3525807"/>
            <a:ext cx="4997189" cy="3157191"/>
          </a:xfrm>
        </p:spPr>
        <p:txBody>
          <a:bodyPr anchor="ctr">
            <a:normAutofit fontScale="70000" lnSpcReduction="20000"/>
          </a:bodyPr>
          <a:lstStyle/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커넥션 관리는 </a:t>
            </a:r>
            <a:r>
              <a:rPr kumimoji="1" lang="en-US" altLang="ko-KR" sz="1500" dirty="0">
                <a:solidFill>
                  <a:schemeClr val="tx2"/>
                </a:solidFill>
              </a:rPr>
              <a:t>TCP </a:t>
            </a:r>
            <a:r>
              <a:rPr kumimoji="1" lang="ko-KR" altLang="en-US" sz="1500" dirty="0">
                <a:solidFill>
                  <a:schemeClr val="tx2"/>
                </a:solidFill>
              </a:rPr>
              <a:t>성능에 큰 영향을 끼친다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잦은 커넥션 생성은 느린 시작 지연을 발생시킨다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순차적 처리로 인한 지연은 물리적 지연 뿐 아니라 리소스를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내려받는</a:t>
            </a:r>
            <a:r>
              <a:rPr kumimoji="1" lang="ko-KR" altLang="en-US" sz="1500" dirty="0">
                <a:solidFill>
                  <a:schemeClr val="tx2"/>
                </a:solidFill>
              </a:rPr>
              <a:t> 동안 페이지의 변화 없게 되어 심리적인 지연도 일으킨다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브라우저에서는 객체의 크기 확인 문제로 모든 객체를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내려받기</a:t>
            </a:r>
            <a:r>
              <a:rPr kumimoji="1" lang="ko-KR" altLang="en-US" sz="1500" dirty="0">
                <a:solidFill>
                  <a:schemeClr val="tx2"/>
                </a:solidFill>
              </a:rPr>
              <a:t> 전까지 빈 화면을 보여주는 문제가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2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2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개선책 </a:t>
            </a:r>
            <a:r>
              <a:rPr kumimoji="1" lang="en-US" altLang="ko-KR" sz="1500" dirty="0">
                <a:solidFill>
                  <a:schemeClr val="tx2"/>
                </a:solidFill>
              </a:rPr>
              <a:t>4</a:t>
            </a:r>
            <a:r>
              <a:rPr kumimoji="1" lang="ko-KR" altLang="en-US" sz="1500" dirty="0">
                <a:solidFill>
                  <a:schemeClr val="tx2"/>
                </a:solidFill>
              </a:rPr>
              <a:t>가지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병렬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(parallel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>
                <a:solidFill>
                  <a:schemeClr val="tx2"/>
                </a:solidFill>
              </a:rPr>
              <a:t>: </a:t>
            </a:r>
            <a:r>
              <a:rPr kumimoji="1" lang="ko-KR" altLang="en-US" sz="1500" dirty="0">
                <a:solidFill>
                  <a:schemeClr val="tx2"/>
                </a:solidFill>
              </a:rPr>
              <a:t>여러 개의 </a:t>
            </a:r>
            <a:r>
              <a:rPr kumimoji="1" lang="en-US" altLang="ko-KR" sz="1500" dirty="0">
                <a:solidFill>
                  <a:schemeClr val="tx2"/>
                </a:solidFill>
              </a:rPr>
              <a:t> 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동시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지속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</a:t>
            </a:r>
            <a:r>
              <a:rPr kumimoji="1" lang="en-US" altLang="ko-KR" sz="1500" b="1" dirty="0" err="1">
                <a:solidFill>
                  <a:schemeClr val="tx2"/>
                </a:solidFill>
              </a:rPr>
              <a:t>persistant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이미 생성된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커넥션의 재활용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파이프라인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(pipeline)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공유 </a:t>
            </a:r>
            <a:r>
              <a:rPr kumimoji="1" lang="en-US" altLang="ko-KR" sz="1500" dirty="0">
                <a:solidFill>
                  <a:schemeClr val="tx2"/>
                </a:solidFill>
              </a:rPr>
              <a:t>TCP</a:t>
            </a:r>
            <a:r>
              <a:rPr kumimoji="1" lang="ko-KR" altLang="en-US" sz="1500" dirty="0">
                <a:solidFill>
                  <a:schemeClr val="tx2"/>
                </a:solidFill>
              </a:rPr>
              <a:t> 커넥션을 통한 병렬 </a:t>
            </a:r>
            <a:r>
              <a:rPr kumimoji="1" lang="en-US" altLang="ko-KR" sz="1500" dirty="0">
                <a:solidFill>
                  <a:schemeClr val="tx2"/>
                </a:solidFill>
              </a:rPr>
              <a:t>HTTP 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500" b="1" dirty="0">
                <a:solidFill>
                  <a:schemeClr val="tx2"/>
                </a:solidFill>
              </a:rPr>
              <a:t>다중</a:t>
            </a:r>
            <a:r>
              <a:rPr kumimoji="1" lang="en-US" altLang="ko-KR" sz="1500" b="1" dirty="0">
                <a:solidFill>
                  <a:schemeClr val="tx2"/>
                </a:solidFill>
              </a:rPr>
              <a:t>((multiplexed)</a:t>
            </a:r>
            <a:r>
              <a:rPr kumimoji="1" lang="ko-KR" altLang="en-US" sz="1500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요청과 응답들에 대한 중재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실험적인 기술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04000"/>
              </a:lnSpc>
            </a:pPr>
            <a:endParaRPr kumimoji="1" lang="en-US" altLang="ko-KR" sz="9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497700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클라이언트가 여러 개의 커넥션을 맺음으로써 여러 개의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병렬로 처리하는 것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병렬 커넥션은 여러 개의 서버와 맺어질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953115-6B8C-9B46-9988-93CAC7A4D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416" y="4124456"/>
            <a:ext cx="4764814" cy="22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675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병렬 커넥션은 페이지를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더 빠르게 </a:t>
            </a:r>
            <a:r>
              <a:rPr kumimoji="1" lang="ko-KR" altLang="en-US">
                <a:solidFill>
                  <a:schemeClr val="tx2"/>
                </a:solidFill>
              </a:rPr>
              <a:t>내려받는다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>
              <a:solidFill>
                <a:schemeClr val="tx2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10750734-D896-3446-8152-DFFB41E76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33" b="17792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14AA8038-3BFB-29F7-91AB-D84B18F0CC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/>
          </a:bodyPr>
          <a:lstStyle/>
          <a:p>
            <a:r>
              <a:rPr lang="ko-KR" altLang="en-US" sz="1800" dirty="0">
                <a:solidFill>
                  <a:schemeClr val="tx2"/>
                </a:solidFill>
              </a:rPr>
              <a:t>커넥션을 병렬로 처리함으로써 개별 커넥션의 지연시간이 중첩되어 짧아지게 된다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endParaRPr lang="en-US" sz="1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3981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4.4.2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커넥션이 항상 더 빠르지는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클라이언트의 네트워크 대역폭이 좁을 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다수의 커넥션은 메모리를 많이 소모하고 자체적인 성능 문제를 발생시킨다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따라서 브라우저는 보통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커넥션을 허용하고 서버는 특정 클라이언트로부터 오는 과도한 커넥션을 임의로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0517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dirty="0">
                <a:solidFill>
                  <a:schemeClr val="tx2"/>
                </a:solidFill>
              </a:rPr>
              <a:t> 여러 객체로 이루어질 수 있다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애플리케이션은 보통 하나의 작업을 수행하기 위해 여러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트랜잭션을 수행한다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즉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웹페이지는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보통 하나의 리소스가 아닌 리소스의 모음이다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43987-818F-0C4C-AFC7-495BD9321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59" y="3074975"/>
            <a:ext cx="5920940" cy="290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808225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4.4.3</a:t>
            </a:r>
            <a:r>
              <a:rPr kumimoji="1" lang="ko-KR" altLang="en-US" dirty="0">
                <a:solidFill>
                  <a:schemeClr val="tx2"/>
                </a:solidFill>
              </a:rPr>
              <a:t> 병렬 커넥션은 더 빠르게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느껴질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화면에 여러 개의 객체가 동시에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내려받아지는</a:t>
            </a:r>
            <a:r>
              <a:rPr kumimoji="1" lang="ko-KR" altLang="en-US" sz="1400" dirty="0">
                <a:solidFill>
                  <a:schemeClr val="tx2"/>
                </a:solidFill>
              </a:rPr>
              <a:t> 모습으로 인해 사용자는 더 빠르게 처리된다는 느낌을 받는다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2450433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b="1" dirty="0">
                <a:solidFill>
                  <a:schemeClr val="tx2"/>
                </a:solidFill>
              </a:rPr>
              <a:t>지속</a:t>
            </a:r>
            <a:r>
              <a:rPr kumimoji="1" lang="ko-KR" altLang="en-US" b="1" dirty="0">
                <a:solidFill>
                  <a:schemeClr val="tx2"/>
                </a:solidFill>
              </a:rPr>
              <a:t> 커넥션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ore-KR" altLang="en-US" dirty="0">
                <a:solidFill>
                  <a:schemeClr val="tx2"/>
                </a:solidFill>
              </a:rPr>
              <a:t>이로</a:t>
            </a:r>
            <a:r>
              <a:rPr kumimoji="1" lang="ko-KR" altLang="en-US" dirty="0">
                <a:solidFill>
                  <a:schemeClr val="tx2"/>
                </a:solidFill>
              </a:rPr>
              <a:t> 인해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을 지원하는 기기는 처리가 완료된 후에도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유지하여 앞으로 있을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 요청에 재사용할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 커넥션을 통해 커넥션을 맺기 위한 준비 작업과 느린 시작으로 인한 지연을 피할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b="1" dirty="0">
                <a:solidFill>
                  <a:schemeClr val="tx2"/>
                </a:solidFill>
              </a:rPr>
              <a:t>사이트 지역성</a:t>
            </a:r>
            <a:r>
              <a:rPr kumimoji="1" lang="en-US" altLang="ko-KR" b="1" dirty="0">
                <a:solidFill>
                  <a:schemeClr val="tx2"/>
                </a:solidFill>
              </a:rPr>
              <a:t>(Site Locality)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대부분의 리소스가 같은 서버에 있으므로 한 서버에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하기 시작한 애플리케이션은 그 서버에 다시 요청을 하게 되는 속성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5190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4.5.1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 </a:t>
            </a:r>
            <a:r>
              <a:rPr kumimoji="1" lang="en-US" altLang="ko-KR" dirty="0">
                <a:solidFill>
                  <a:schemeClr val="tx2"/>
                </a:solidFill>
              </a:rPr>
              <a:t>vs </a:t>
            </a:r>
            <a:r>
              <a:rPr kumimoji="1" lang="ko-KR" altLang="en-US" dirty="0">
                <a:solidFill>
                  <a:schemeClr val="tx2"/>
                </a:solidFill>
              </a:rPr>
              <a:t>병렬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병렬 커넥션의 단점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 트랜잭션마다 새로운 커넥션을 맺고 끊기 때문에 시간과 대역폭이 소요된다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각각의 새로운 커넥션은 </a:t>
            </a:r>
            <a:r>
              <a:rPr kumimoji="1" lang="en-US" altLang="ko-KR" sz="1200" dirty="0">
                <a:solidFill>
                  <a:schemeClr val="tx2"/>
                </a:solidFill>
              </a:rPr>
              <a:t>TCP</a:t>
            </a:r>
            <a:r>
              <a:rPr kumimoji="1" lang="ko-KR" altLang="en-US" sz="1200" dirty="0">
                <a:solidFill>
                  <a:schemeClr val="tx2"/>
                </a:solidFill>
              </a:rPr>
              <a:t> 느린 시작 때문에 성능이 떨어진다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실제로 연결할 수 있는 병렬 커넥션의 수에는 제한이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지속 커넥션의 장점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커넥션을 맺기 위한 사전 작업과 지연을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 err="1">
                <a:solidFill>
                  <a:schemeClr val="tx2"/>
                </a:solidFill>
              </a:rPr>
              <a:t>튜닝된</a:t>
            </a:r>
            <a:r>
              <a:rPr kumimoji="1" lang="ko-KR" altLang="en-US" sz="1200" dirty="0">
                <a:solidFill>
                  <a:schemeClr val="tx2"/>
                </a:solidFill>
              </a:rPr>
              <a:t> 커넥션을 유지한다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200" dirty="0">
                <a:solidFill>
                  <a:schemeClr val="tx2"/>
                </a:solidFill>
              </a:rPr>
              <a:t>커넥션의 수를 줄여준다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클라이언트와 서버의 리소스 소모를 일으킨다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4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400" dirty="0">
                <a:solidFill>
                  <a:schemeClr val="tx2"/>
                </a:solidFill>
              </a:rPr>
              <a:t>지속 커넥션은 병렬 커넥션과 함께 사용될 때 가장 효과적이다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918351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>
                <a:solidFill>
                  <a:schemeClr val="tx2"/>
                </a:solidFill>
              </a:rPr>
              <a:t>4.5.2</a:t>
            </a:r>
            <a:r>
              <a:rPr kumimoji="1" lang="ko-KR" altLang="en-US" sz="3700">
                <a:solidFill>
                  <a:schemeClr val="tx2"/>
                </a:solidFill>
              </a:rPr>
              <a:t> </a:t>
            </a:r>
            <a:r>
              <a:rPr kumimoji="1" lang="en-US" altLang="ko-KR" sz="3700">
                <a:solidFill>
                  <a:schemeClr val="tx2"/>
                </a:solidFill>
              </a:rPr>
              <a:t>HTTP/1.0+</a:t>
            </a:r>
            <a:r>
              <a:rPr kumimoji="1" lang="ko-KR" altLang="en-US" sz="3700">
                <a:solidFill>
                  <a:schemeClr val="tx2"/>
                </a:solidFill>
              </a:rPr>
              <a:t>의 </a:t>
            </a:r>
            <a:r>
              <a:rPr kumimoji="1" lang="en-US" altLang="ko-KR" sz="3700">
                <a:solidFill>
                  <a:schemeClr val="tx2"/>
                </a:solidFill>
              </a:rPr>
              <a:t>Keep-Alive </a:t>
            </a:r>
            <a:r>
              <a:rPr kumimoji="1" lang="ko-KR" altLang="en-US" sz="3700">
                <a:solidFill>
                  <a:schemeClr val="tx2"/>
                </a:solidFill>
              </a:rPr>
              <a:t>커넥션</a:t>
            </a:r>
            <a:endParaRPr kumimoji="1" lang="ko-Kore-KR" altLang="en-US" sz="37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2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트랜잭션을 </a:t>
            </a:r>
            <a:r>
              <a:rPr kumimoji="1" lang="en-US" altLang="ko-KR" sz="1400" dirty="0">
                <a:solidFill>
                  <a:schemeClr val="tx2"/>
                </a:solidFill>
              </a:rPr>
              <a:t>4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커넥션으로 처리하는 것이 아니라 </a:t>
            </a:r>
            <a:r>
              <a:rPr kumimoji="1" lang="en-US" altLang="ko-KR" sz="1400" dirty="0">
                <a:solidFill>
                  <a:schemeClr val="tx2"/>
                </a:solidFill>
              </a:rPr>
              <a:t>1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커넥션으로 처리함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C82129-699D-3D43-A571-5C2AE05BA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064962"/>
            <a:ext cx="6795701" cy="48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8999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 dirty="0">
                <a:solidFill>
                  <a:schemeClr val="tx2"/>
                </a:solidFill>
              </a:rPr>
              <a:t>4.5.3</a:t>
            </a:r>
            <a:r>
              <a:rPr kumimoji="1" lang="ko-KR" altLang="en-US" sz="3700" dirty="0">
                <a:solidFill>
                  <a:schemeClr val="tx2"/>
                </a:solidFill>
              </a:rPr>
              <a:t> </a:t>
            </a:r>
            <a:r>
              <a:rPr kumimoji="1" lang="en-US" altLang="ko-KR" sz="37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3700" dirty="0">
                <a:solidFill>
                  <a:schemeClr val="tx2"/>
                </a:solidFill>
              </a:rPr>
              <a:t> 동작</a:t>
            </a:r>
            <a:endParaRPr kumimoji="1" lang="ko-Kore-KR" altLang="en-US" sz="37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572191"/>
            <a:ext cx="4419600" cy="4017793"/>
          </a:xfrm>
        </p:spPr>
        <p:txBody>
          <a:bodyPr>
            <a:normAutofit fontScale="85000" lnSpcReduction="20000"/>
          </a:bodyPr>
          <a:lstStyle/>
          <a:p>
            <a:pPr lvl="2"/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는 사용하지 않기로 결정되어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명세에는 제외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하지만 아직 널리 사용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헤더를 통해 커넥션 유지를 요청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서버는 동일한 헤더를 응답함으로써 같은 커넥션을 사용하는 것을 승인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endParaRPr kumimoji="1" lang="en-US" altLang="ko-KR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dirty="0">
                <a:solidFill>
                  <a:schemeClr val="tx2"/>
                </a:solidFill>
              </a:rPr>
              <a:t>응답에 </a:t>
            </a:r>
            <a:r>
              <a:rPr kumimoji="1" lang="en-US" altLang="ko-KR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dirty="0">
                <a:solidFill>
                  <a:schemeClr val="tx2"/>
                </a:solidFill>
              </a:rPr>
              <a:t> 헤더가 없으면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클라이언트는메시지</a:t>
            </a:r>
            <a:r>
              <a:rPr kumimoji="1" lang="ko-KR" altLang="en-US" dirty="0">
                <a:solidFill>
                  <a:schemeClr val="tx2"/>
                </a:solidFill>
              </a:rPr>
              <a:t> 전송 후 커넥션이 끊길 것으로 추정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8271696-B1FC-7749-8C8D-6B1B0D4AA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785740"/>
            <a:ext cx="6795701" cy="343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5059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옵션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헤더는 커넥션을 유지하기 위한 요청일 뿐이며 클라이언트나 서버가 반드시 그 요청을 따를 필요는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옵션들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timeout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얼마나 유지될지를 의미하는 시간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시간이 지켜진다는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max</a:t>
            </a:r>
            <a:r>
              <a:rPr kumimoji="1" lang="en-US" altLang="ko-KR" sz="1200" dirty="0">
                <a:solidFill>
                  <a:schemeClr val="tx2"/>
                </a:solidFill>
              </a:rPr>
              <a:t> :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커넥션이 몇 개의 </a:t>
            </a:r>
            <a:r>
              <a:rPr kumimoji="1" lang="en-US" altLang="ko-KR" sz="1200" dirty="0">
                <a:solidFill>
                  <a:schemeClr val="tx2"/>
                </a:solidFill>
              </a:rPr>
              <a:t>HTTP </a:t>
            </a:r>
            <a:r>
              <a:rPr kumimoji="1" lang="ko-KR" altLang="en-US" sz="1200" dirty="0">
                <a:solidFill>
                  <a:schemeClr val="tx2"/>
                </a:solidFill>
              </a:rPr>
              <a:t>트랜잭션을 처리할 때까지 유지될 것인지를 의미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이대로 동작한다는 보장은 없다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en-US" altLang="ko-KR" sz="1200" b="1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진단이나 디버깅을 주목적으로 하는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처리되지 않는 임의의 속성들을 지원하기도</a:t>
            </a:r>
            <a:r>
              <a:rPr kumimoji="1" lang="en-US" altLang="ko-KR" sz="1200" dirty="0">
                <a:solidFill>
                  <a:schemeClr val="tx2"/>
                </a:solidFill>
              </a:rPr>
              <a:t>. </a:t>
            </a:r>
            <a:r>
              <a:rPr kumimoji="1" lang="ko-KR" altLang="en-US" sz="1200" dirty="0">
                <a:solidFill>
                  <a:schemeClr val="tx2"/>
                </a:solidFill>
              </a:rPr>
              <a:t>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Connection: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200" dirty="0">
                <a:solidFill>
                  <a:schemeClr val="tx2"/>
                </a:solidFill>
              </a:rPr>
              <a:t> 헤더가 있는 경우에만 사용 가능하며 사용하지 않을 수도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dirty="0">
                <a:solidFill>
                  <a:schemeClr val="tx2"/>
                </a:solidFill>
              </a:rPr>
              <a:t>예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Connection: Keep-Alive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Keep-Alive: max=5, timeout=120</a:t>
            </a:r>
          </a:p>
          <a:p>
            <a:pPr lvl="3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18008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Keep-Alive</a:t>
            </a:r>
            <a:r>
              <a:rPr kumimoji="1" lang="ko-KR" altLang="en-US" dirty="0">
                <a:solidFill>
                  <a:schemeClr val="tx2"/>
                </a:solidFill>
              </a:rPr>
              <a:t> 커넥션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기본으로 사용되지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 사용을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커넥션을 계속 유지하려면 모든 메시지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포함해야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응답 헤더에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가 없으면 클라이언트는 서버가 네트워크를 끊을 것으로 예측한다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커넥션이 끊어지기 전에 정확한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본문의 길이를 알 수 있어야 커넥션을 유지할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헤더의 규칙을 철저히 지켜야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메시지를 전달하거나 캐시에 넣기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 명시된 모든 헤더 필드와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제거해야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원칙적으로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인식하지 못하는 서버와는 맺어지면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기술적으로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기기로부터 받는 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 필드는 무시해야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오래된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서버에서 실수로 전달되는 문제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응답 전체를 모두 받기 전에 커넥션이 끊어졌을 경우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별다른 문제가 없으면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383207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4.5.6 Keep-Alive</a:t>
            </a:r>
            <a:r>
              <a:rPr kumimoji="1" lang="ko-KR" altLang="en-US" sz="4600">
                <a:solidFill>
                  <a:schemeClr val="tx2"/>
                </a:solidFill>
              </a:rPr>
              <a:t>와 멍청한</a:t>
            </a:r>
            <a:r>
              <a:rPr kumimoji="1" lang="en-US" altLang="ko-KR" sz="4600">
                <a:solidFill>
                  <a:schemeClr val="tx2"/>
                </a:solidFill>
              </a:rPr>
              <a:t>(dumb) </a:t>
            </a:r>
            <a:r>
              <a:rPr kumimoji="1" lang="ko-KR" altLang="en-US" sz="4600">
                <a:solidFill>
                  <a:schemeClr val="tx2"/>
                </a:solidFill>
              </a:rPr>
              <a:t>프락시</a:t>
            </a:r>
            <a:endParaRPr kumimoji="1" lang="en-US" altLang="en-US" sz="46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kumimoji="1" lang="en-US" altLang="ko-KR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Connection </a:t>
            </a:r>
            <a:r>
              <a:rPr kumimoji="1" lang="ko-KR" altLang="en-US" sz="2200" b="1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헤더와 무조건 전달</a:t>
            </a:r>
            <a:b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프락시는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Connection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헤더를 이해하지 못해 해당 헤더들을 삭제하지 않고 요청 그대로를 다음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프락시에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전달한다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lvl="3" indent="0">
              <a:lnSpc>
                <a:spcPct val="110000"/>
              </a:lnSpc>
              <a:spcBef>
                <a:spcPts val="1000"/>
              </a:spcBef>
              <a:buNone/>
            </a:pPr>
            <a:endParaRPr kumimoji="1" lang="en-US" altLang="ko-KR" sz="2200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en-US" altLang="ko-KR" sz="2200" dirty="0">
                <a:solidFill>
                  <a:srgbClr val="FF0000"/>
                </a:solidFill>
              </a:rPr>
              <a:t>Connection </a:t>
            </a:r>
            <a:r>
              <a:rPr kumimoji="1" lang="ko-KR" altLang="en-US" sz="2200" dirty="0">
                <a:solidFill>
                  <a:srgbClr val="FF0000"/>
                </a:solidFill>
              </a:rPr>
              <a:t>헤더는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홉별</a:t>
            </a:r>
            <a:r>
              <a:rPr kumimoji="1" lang="en-US" altLang="ko-KR" sz="2200" dirty="0">
                <a:solidFill>
                  <a:srgbClr val="FF0000"/>
                </a:solidFill>
              </a:rPr>
              <a:t>(hop-by-hop)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헤더로 오직 한 개의 전송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링크에만</a:t>
            </a:r>
            <a:r>
              <a:rPr kumimoji="1" lang="ko-KR" altLang="en-US" sz="2200" dirty="0">
                <a:solidFill>
                  <a:srgbClr val="FF0000"/>
                </a:solidFill>
              </a:rPr>
              <a:t> 허용되며 다음 서버로 전달되어서는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  <a:r>
              <a:rPr kumimoji="1" lang="ko-KR" altLang="en-US" sz="2200" dirty="0">
                <a:solidFill>
                  <a:srgbClr val="FF0000"/>
                </a:solidFill>
              </a:rPr>
              <a:t> </a:t>
            </a:r>
            <a:r>
              <a:rPr kumimoji="1" lang="en-US" altLang="ko-KR" sz="2200" dirty="0">
                <a:solidFill>
                  <a:srgbClr val="FF0000"/>
                </a:solidFill>
              </a:rPr>
              <a:t>Keep-Alive</a:t>
            </a:r>
            <a:r>
              <a:rPr kumimoji="1" lang="ko-KR" altLang="en-US" sz="2200" dirty="0">
                <a:solidFill>
                  <a:srgbClr val="FF0000"/>
                </a:solidFill>
              </a:rPr>
              <a:t> 헤더도 전달하면 안된다</a:t>
            </a:r>
            <a:r>
              <a:rPr kumimoji="1" lang="en-US" altLang="ko-KR" sz="2200" dirty="0">
                <a:solidFill>
                  <a:srgbClr val="FF0000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4D09BAD-7C5D-244D-B062-D262F8A0D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769" y="1723979"/>
            <a:ext cx="6213145" cy="3774485"/>
          </a:xfrm>
          <a:prstGeom prst="rect">
            <a:avLst/>
          </a:prstGeom>
        </p:spPr>
      </p:pic>
      <p:sp>
        <p:nvSpPr>
          <p:cNvPr id="4" name="액자 3">
            <a:extLst>
              <a:ext uri="{FF2B5EF4-FFF2-40B4-BE49-F238E27FC236}">
                <a16:creationId xmlns:a16="http://schemas.microsoft.com/office/drawing/2014/main" id="{D95F90BD-8372-0E4C-A05C-8257FBDA9935}"/>
              </a:ext>
            </a:extLst>
          </p:cNvPr>
          <p:cNvSpPr/>
          <p:nvPr/>
        </p:nvSpPr>
        <p:spPr>
          <a:xfrm>
            <a:off x="8994944" y="3952740"/>
            <a:ext cx="2913277" cy="90304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92459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600">
                <a:solidFill>
                  <a:schemeClr val="tx2"/>
                </a:solidFill>
              </a:rPr>
              <a:t>4.5.7 Proxy-Connection </a:t>
            </a:r>
            <a:r>
              <a:rPr kumimoji="1" lang="ko-KR" altLang="en-US" sz="4600">
                <a:solidFill>
                  <a:schemeClr val="tx2"/>
                </a:solidFill>
              </a:rPr>
              <a:t>살펴보기</a:t>
            </a:r>
            <a:br>
              <a:rPr kumimoji="1" lang="en-US" altLang="ko-KR" sz="460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/>
          </a:bodyPr>
          <a:lstStyle/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멍청한 </a:t>
            </a:r>
            <a:r>
              <a:rPr kumimoji="1" lang="ko-KR" altLang="en-US" sz="2200" kern="1200" dirty="0" err="1">
                <a:solidFill>
                  <a:schemeClr val="tx2"/>
                </a:solidFill>
                <a:latin typeface="+mn-lt"/>
                <a:ea typeface="+mn-ea"/>
                <a:cs typeface="+mn-cs"/>
              </a:rPr>
              <a:t>프락시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 문제의 해결책으로 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Proxy-Connection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헤더 사용</a:t>
            </a:r>
            <a:r>
              <a:rPr kumimoji="1" lang="en-US" altLang="ko-KR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(</a:t>
            </a:r>
            <a:r>
              <a:rPr kumimoji="1" lang="ko-KR" altLang="en-US" sz="2200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하지만 동작하지 않는 경우도 있다</a:t>
            </a:r>
            <a:r>
              <a:rPr kumimoji="1" lang="en-US" altLang="ko-KR" sz="2200" dirty="0">
                <a:solidFill>
                  <a:schemeClr val="tx2"/>
                </a:solidFill>
              </a:rPr>
              <a:t>)</a:t>
            </a: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endParaRPr kumimoji="1" lang="en-US" altLang="ko-KR" sz="2200" dirty="0">
              <a:solidFill>
                <a:schemeClr val="tx2"/>
              </a:solidFill>
            </a:endParaRPr>
          </a:p>
          <a:p>
            <a:pPr lvl="3">
              <a:lnSpc>
                <a:spcPct val="110000"/>
              </a:lnSpc>
              <a:spcBef>
                <a:spcPts val="1000"/>
              </a:spcBef>
            </a:pPr>
            <a:r>
              <a:rPr kumimoji="1" lang="ko-KR" altLang="en-US" sz="2200" dirty="0">
                <a:solidFill>
                  <a:srgbClr val="FF0000"/>
                </a:solidFill>
              </a:rPr>
              <a:t>* 클라이언트와 서버 사이에 하나의 </a:t>
            </a:r>
            <a:r>
              <a:rPr kumimoji="1" lang="ko-KR" altLang="en-US" sz="2200" dirty="0" err="1">
                <a:solidFill>
                  <a:srgbClr val="FF0000"/>
                </a:solidFill>
              </a:rPr>
              <a:t>프락시만</a:t>
            </a:r>
            <a:r>
              <a:rPr kumimoji="1" lang="ko-KR" altLang="en-US" sz="2200" dirty="0">
                <a:solidFill>
                  <a:srgbClr val="FF0000"/>
                </a:solidFill>
              </a:rPr>
              <a:t> 있는 경우 동작</a:t>
            </a:r>
            <a:endParaRPr kumimoji="1" lang="en-US" altLang="ko-KR" sz="2200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13D37A-72D9-EC4C-97EB-DFD8A2FB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674" y="236256"/>
            <a:ext cx="4314788" cy="343932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2945E61-D9E2-C748-A79B-BC317D0D2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569" y="3756254"/>
            <a:ext cx="4272133" cy="299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98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의 지속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keep-alive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지원하지 않음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모든 커넥션을 지속 커넥션으로 취급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커넥션을 끊기 위해서는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명시해야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하지만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없어도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0413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단순한 줄 단위의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응답 메시지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웹 서버 </a:t>
            </a:r>
            <a:r>
              <a:rPr kumimoji="1" lang="en-US" altLang="ko-KR" dirty="0">
                <a:solidFill>
                  <a:schemeClr val="tx2"/>
                </a:solidFill>
              </a:rPr>
              <a:t>-&gt;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C39AD77-8F83-AD44-9B55-CD3CB0EAA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139" y="3671996"/>
            <a:ext cx="10015445" cy="25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7097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4.5.9</a:t>
            </a:r>
            <a:r>
              <a:rPr kumimoji="1" lang="ko-KR" altLang="en-US" dirty="0">
                <a:solidFill>
                  <a:schemeClr val="tx2"/>
                </a:solidFill>
              </a:rPr>
              <a:t> 지속 커넥션의 제한과 규칙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77500" lnSpcReduction="20000"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보낸 경우 더이상 그 커넥션으로 추가적인 요청을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클라이언트가 더이상 추가 요청을 보내지 않을 경우 마지막 요청에 </a:t>
            </a:r>
            <a:r>
              <a:rPr kumimoji="1" lang="en-US" altLang="ko-KR" sz="1400" dirty="0">
                <a:solidFill>
                  <a:schemeClr val="tx2"/>
                </a:solidFill>
              </a:rPr>
              <a:t> Connection: close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커넥션에 있는 모든 메시지가 자신의 길이 정보를 정확히 가지고 있을 때만 커넥션을 지속할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클라이언트와 서버 각각에 대해 별도의 지속 커넥션을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맻과</a:t>
            </a:r>
            <a:r>
              <a:rPr kumimoji="1" lang="ko-KR" altLang="en-US" sz="1400" dirty="0">
                <a:solidFill>
                  <a:schemeClr val="tx2"/>
                </a:solidFill>
              </a:rPr>
              <a:t> 관리해야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클라이언트가 커넥션 관련 기능에 대한 클라이언트의 지원 범위를 알고있지 않은 한 지속 커넥션을 맺으면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서버는 메시지를 전송하는 동안 커넥션을 끊지 않을 것이고 커넥션을 끊기 전에 적어도 한 개의 요청에 대해 응답을 할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하지만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기기는 언제든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중간에 끊어진 커넥션을 복구할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문제 없는 경우 재전송 처리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전체 응답을 받기 전에 커넥션이 끊어진다면 문제가 없는 경우 요청을 다시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하나의 클라이언트는 서버 과부하 방지를 위해 최대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개의 지속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커넥션만을</a:t>
            </a:r>
            <a:r>
              <a:rPr kumimoji="1" lang="ko-KR" altLang="en-US" sz="1400" dirty="0">
                <a:solidFill>
                  <a:schemeClr val="tx2"/>
                </a:solidFill>
              </a:rPr>
              <a:t> 유지해야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603700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4.6</a:t>
            </a:r>
            <a:r>
              <a:rPr kumimoji="1" lang="ko-KR" altLang="en-US">
                <a:solidFill>
                  <a:schemeClr val="tx2"/>
                </a:solidFill>
              </a:rPr>
              <a:t> 파이프라인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00475"/>
            <a:ext cx="6159160" cy="3844481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은 지속 커넥션을 통해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파이프라이닝</a:t>
            </a:r>
            <a:r>
              <a:rPr kumimoji="1" lang="ko-KR" altLang="en-US" sz="1400" dirty="0">
                <a:solidFill>
                  <a:schemeClr val="tx2"/>
                </a:solidFill>
              </a:rPr>
              <a:t> 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이는 대기 시간이 긴 네트워크 상황에서 왕복으로 인한 시간을 줄여 성능을 높여준다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ore-KR" sz="14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파이프라인 제약사항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지속 커넥션인지 확인후 파이프라인을 이어야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요청 순서와 같게 와야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클라이언트는 커넥션이 끊어지더라도 완료되지 않은 요청이 파이프라인 안에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있어면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 다시 요청을 보낼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r>
              <a:rPr kumimoji="1" lang="en-US" altLang="ko-Kore-KR" sz="1400" dirty="0">
                <a:solidFill>
                  <a:schemeClr val="tx2"/>
                </a:solidFill>
              </a:rPr>
              <a:t>POS</a:t>
            </a:r>
            <a:r>
              <a:rPr kumimoji="1" lang="en-US" altLang="ko-KR" sz="1400" dirty="0">
                <a:solidFill>
                  <a:schemeClr val="tx2"/>
                </a:solidFill>
              </a:rPr>
              <a:t>T </a:t>
            </a:r>
            <a:r>
              <a:rPr kumimoji="1" lang="ko-KR" altLang="en-US" sz="1400" dirty="0">
                <a:solidFill>
                  <a:schemeClr val="tx2"/>
                </a:solidFill>
              </a:rPr>
              <a:t>같이 반복 요청이 문제를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일으길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있는 경우 파이프라인을 통해 보내면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1031F-70A0-BF40-8BD5-7BF8393F2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8768" y="721081"/>
            <a:ext cx="4999108" cy="552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325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</a:t>
            </a:r>
            <a:r>
              <a:rPr kumimoji="1" lang="ko-KR" altLang="en-US" dirty="0">
                <a:solidFill>
                  <a:schemeClr val="tx2"/>
                </a:solidFill>
              </a:rPr>
              <a:t> 커넥션 끊기에 대한 미스터리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 관리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언제 어떻게 커넥션을 끊는가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에는 명확한 기준이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9514917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4.7.1</a:t>
            </a:r>
            <a:r>
              <a:rPr kumimoji="1" lang="ko-KR" altLang="en-US" dirty="0">
                <a:solidFill>
                  <a:schemeClr val="tx2"/>
                </a:solidFill>
              </a:rPr>
              <a:t> 마음대로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어떠한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클라이언트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혹은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프락시든</a:t>
            </a:r>
            <a:r>
              <a:rPr kumimoji="1" lang="ko-KR" altLang="en-US" sz="1400" dirty="0">
                <a:solidFill>
                  <a:schemeClr val="tx2"/>
                </a:solidFill>
              </a:rPr>
              <a:t> 언제든지 전송 커넥션을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보통은 메시지를 다 보낸 후 끊지만 에러가 있는 상황에서는 헤더의 중간이나 다른 엉뚱한 곳에서 끊길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일정 시간이 지나면 서버는 유휴 상태의 커넥션을 끊는데 그 시점에 클라이언트가 요청을 보내면 문제가 생긴다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861957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dirty="0">
                <a:solidFill>
                  <a:schemeClr val="tx2"/>
                </a:solidFill>
              </a:rPr>
              <a:t>와 </a:t>
            </a:r>
            <a:r>
              <a:rPr kumimoji="1" lang="en-US" altLang="ko-KR" dirty="0">
                <a:solidFill>
                  <a:schemeClr val="tx2"/>
                </a:solidFill>
              </a:rPr>
              <a:t>Truncation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각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응답은 본문의 정확한 크기 값을 가지는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가지고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커넥션이 끊어졌다는 응답을 받은 후 실제 전달된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엔터티의</a:t>
            </a:r>
            <a:r>
              <a:rPr kumimoji="1" lang="ko-KR" altLang="en-US" sz="1400" dirty="0">
                <a:solidFill>
                  <a:schemeClr val="tx2"/>
                </a:solidFill>
              </a:rPr>
              <a:t> 길이와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값이 일치하지 않거나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>
                <a:solidFill>
                  <a:schemeClr val="tx2"/>
                </a:solidFill>
              </a:rPr>
              <a:t> 자체가 존재하지 않으면 서버에게 데이터의 정확한 길이를 물어봐야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Content-Length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정정하려 하지 말고 메시지를 받은 그대로 전달해야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249779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4.7.3</a:t>
            </a:r>
            <a:r>
              <a:rPr kumimoji="1" lang="ko-KR" altLang="en-US" dirty="0">
                <a:solidFill>
                  <a:schemeClr val="tx2"/>
                </a:solidFill>
              </a:rPr>
              <a:t> 커넥션 </a:t>
            </a:r>
            <a:r>
              <a:rPr kumimoji="1" lang="ko-KR" altLang="en-US" dirty="0" err="1">
                <a:solidFill>
                  <a:schemeClr val="tx2"/>
                </a:solidFill>
              </a:rPr>
              <a:t>끊기의</a:t>
            </a:r>
            <a:r>
              <a:rPr kumimoji="1" lang="ko-KR" altLang="en-US" dirty="0">
                <a:solidFill>
                  <a:schemeClr val="tx2"/>
                </a:solidFill>
              </a:rPr>
              <a:t> 허용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재시도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멱등성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커넥션은 심지어 에러가 없더라도 언제든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따라서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애플리케이션은 예기치 않은 커넥션 중단에 대응할 수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>
                <a:solidFill>
                  <a:schemeClr val="tx2"/>
                </a:solidFill>
              </a:rPr>
              <a:t>클라이언트는 서버의 요청 처리 상황을 알 수 없으므로 반복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요청시</a:t>
            </a:r>
            <a:r>
              <a:rPr kumimoji="1" lang="ko-KR" altLang="en-US" sz="1400" dirty="0">
                <a:solidFill>
                  <a:schemeClr val="tx2"/>
                </a:solidFill>
              </a:rPr>
              <a:t> 문제가 될 수 있는 </a:t>
            </a:r>
            <a:r>
              <a:rPr kumimoji="1" lang="en-US" altLang="ko-KR" sz="1400" dirty="0">
                <a:solidFill>
                  <a:schemeClr val="tx2"/>
                </a:solidFill>
              </a:rPr>
              <a:t>POST</a:t>
            </a:r>
            <a:r>
              <a:rPr kumimoji="1" lang="ko-KR" altLang="en-US" sz="1400" dirty="0">
                <a:solidFill>
                  <a:schemeClr val="tx2"/>
                </a:solidFill>
              </a:rPr>
              <a:t> 등은 반복해서 요청하면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/>
            <a:endParaRPr kumimoji="1" lang="en-US" altLang="ko-KR" sz="14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400" dirty="0" err="1">
                <a:solidFill>
                  <a:schemeClr val="tx2"/>
                </a:solidFill>
              </a:rPr>
              <a:t>멱등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한 번 이상 실행되어도 같은 결과를 반환하는 경우로 </a:t>
            </a:r>
            <a:r>
              <a:rPr kumimoji="1" lang="en-US" altLang="ko-KR" sz="1400" dirty="0">
                <a:solidFill>
                  <a:schemeClr val="tx2"/>
                </a:solidFill>
              </a:rPr>
              <a:t>GET, HEAD, PUT, DELETE, TRACE, OPTIONS</a:t>
            </a:r>
          </a:p>
        </p:txBody>
      </p:sp>
    </p:spTree>
    <p:extLst>
      <p:ext uri="{BB962C8B-B14F-4D97-AF65-F5344CB8AC3E}">
        <p14:creationId xmlns:p14="http://schemas.microsoft.com/office/powerpoint/2010/main" val="277382898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43B730-7A18-2440-AD0F-7000555CD3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15" r="16293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9171" y="3525807"/>
            <a:ext cx="5220299" cy="2722593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끝단에는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 큐와 출력 큐가 있어 한 쪽의 입력 큐는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다른쪽의</a:t>
            </a:r>
            <a:r>
              <a:rPr kumimoji="1" lang="ko-KR" altLang="en-US" sz="1400" dirty="0">
                <a:solidFill>
                  <a:schemeClr val="tx2"/>
                </a:solidFill>
              </a:rPr>
              <a:t> 출력 큐와 연결된다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6657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1400" dirty="0">
                <a:solidFill>
                  <a:schemeClr val="tx2"/>
                </a:solidFill>
              </a:rPr>
              <a:t> 중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1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1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6945695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800" dirty="0">
                <a:solidFill>
                  <a:schemeClr val="tx2"/>
                </a:solidFill>
              </a:rPr>
              <a:t>4.7.4</a:t>
            </a:r>
            <a:r>
              <a:rPr kumimoji="1" lang="ko-KR" altLang="en-US" sz="4800" dirty="0">
                <a:solidFill>
                  <a:schemeClr val="tx2"/>
                </a:solidFill>
              </a:rPr>
              <a:t> 우아한 커넥션 끊기</a:t>
            </a:r>
            <a:br>
              <a:rPr kumimoji="1" lang="en-US" altLang="ko-KR" sz="4800" dirty="0">
                <a:solidFill>
                  <a:schemeClr val="tx2"/>
                </a:solidFill>
              </a:rPr>
            </a:br>
            <a:br>
              <a:rPr kumimoji="1" lang="en-US" altLang="ko-KR" sz="4800" dirty="0">
                <a:solidFill>
                  <a:schemeClr val="tx2"/>
                </a:solidFill>
              </a:rPr>
            </a:br>
            <a:endParaRPr kumimoji="1" lang="en-US" altLang="en-US" sz="46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7"/>
            <a:ext cx="5414255" cy="2641457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전체 끊기와 절반 끊기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: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</a:t>
            </a:r>
            <a:br>
              <a:rPr kumimoji="1" lang="en-US" altLang="ko-KR" sz="2400" b="1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애플리케이션은 입력 채널과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출력채널</a:t>
            </a:r>
            <a:r>
              <a:rPr kumimoji="1" lang="ko-KR" altLang="en-US" sz="2400" dirty="0">
                <a:solidFill>
                  <a:schemeClr val="tx2"/>
                </a:solidFill>
              </a:rPr>
              <a:t> 중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한개만</a:t>
            </a:r>
            <a:r>
              <a:rPr kumimoji="1" lang="ko-KR" altLang="en-US" sz="2400" dirty="0">
                <a:solidFill>
                  <a:schemeClr val="tx2"/>
                </a:solidFill>
              </a:rPr>
              <a:t> 끊거나 둘 다 끊을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전체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close()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2400" dirty="0">
                <a:solidFill>
                  <a:schemeClr val="tx2"/>
                </a:solidFill>
              </a:rPr>
              <a:t> 호출하면 입출력 채널을 모두 끊는다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절반 끊기 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shutdown()</a:t>
            </a:r>
            <a:r>
              <a:rPr kumimoji="1" lang="ko-KR" altLang="en-US" sz="2400" dirty="0">
                <a:solidFill>
                  <a:schemeClr val="tx2"/>
                </a:solidFill>
              </a:rPr>
              <a:t>을 호출하면 둘 중 하나만 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161" name="그림 160">
            <a:extLst>
              <a:ext uri="{FF2B5EF4-FFF2-40B4-BE49-F238E27FC236}">
                <a16:creationId xmlns:a16="http://schemas.microsoft.com/office/drawing/2014/main" id="{C51AD73D-EF01-6540-B60D-72D319CF5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1813" y="1060427"/>
            <a:ext cx="4567921" cy="4899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8244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705DB2-5269-8045-A747-630E95991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75" b="16981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0181" y="3525807"/>
            <a:ext cx="6229290" cy="2988755"/>
          </a:xfrm>
        </p:spPr>
        <p:txBody>
          <a:bodyPr anchor="ctr">
            <a:normAutofit fontScale="70000" lnSpcReduction="20000"/>
          </a:bodyPr>
          <a:lstStyle/>
          <a:p>
            <a:pPr lvl="3"/>
            <a:r>
              <a:rPr kumimoji="1" lang="en-US" altLang="ko-KR" sz="1800" b="1" dirty="0">
                <a:solidFill>
                  <a:schemeClr val="tx2"/>
                </a:solidFill>
              </a:rPr>
              <a:t>TCP</a:t>
            </a:r>
            <a:r>
              <a:rPr kumimoji="1" lang="ko-KR" altLang="en-US" sz="1800" b="1" dirty="0">
                <a:solidFill>
                  <a:schemeClr val="tx2"/>
                </a:solidFill>
              </a:rPr>
              <a:t> 끊기와 리셋 에러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단순한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애플리케이션은 전체 끊기만 가능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하지만 각기 다른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800" dirty="0">
                <a:solidFill>
                  <a:schemeClr val="tx2"/>
                </a:solidFill>
              </a:rPr>
              <a:t> 통신할 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그리고 그들과 파이프라인 지속 커넥션을 사용할 때 예상치 못한 쓰기 에러 방지를 위해 절반 끊기를 사용해야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보통은 커넥션의 출력 채널을 끊는 것이 안전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클라이언트가 더이상 데이터를 보내지 않는 다는 것을 확신할 수 없으므로 입력 채널을 끊는 것은 위험 </a:t>
            </a:r>
            <a:r>
              <a:rPr kumimoji="1" lang="en-US" altLang="ko-KR" sz="1800" dirty="0">
                <a:solidFill>
                  <a:schemeClr val="tx2"/>
                </a:solidFill>
              </a:rPr>
              <a:t>–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connection reset by peer)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connection reset by peer</a:t>
            </a:r>
            <a:r>
              <a:rPr kumimoji="1" lang="ko-KR" altLang="en-US" sz="1800" dirty="0">
                <a:solidFill>
                  <a:schemeClr val="tx2"/>
                </a:solidFill>
              </a:rPr>
              <a:t>는 운영체제에서 심각한 에러로 취급하고 버퍼에 저장된 아직 읽히지 않은 데이터를 모두 삭제한다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613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</a:t>
            </a:r>
            <a:r>
              <a:rPr kumimoji="1" lang="ko-KR" altLang="en-US" dirty="0">
                <a:solidFill>
                  <a:schemeClr val="tx2"/>
                </a:solidFill>
              </a:rPr>
              <a:t>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시작줄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요청이라면 무엇을 해야 하는지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응답이라면 무슨 일이 일어났는지 표현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헤더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“</a:t>
            </a:r>
            <a:r>
              <a:rPr kumimoji="1" lang="ko-KR" altLang="en-US" dirty="0">
                <a:solidFill>
                  <a:schemeClr val="tx2"/>
                </a:solidFill>
              </a:rPr>
              <a:t>이름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값</a:t>
            </a:r>
            <a:r>
              <a:rPr kumimoji="1" lang="en-US" altLang="ko-KR" dirty="0">
                <a:solidFill>
                  <a:schemeClr val="tx2"/>
                </a:solidFill>
              </a:rPr>
              <a:t>”</a:t>
            </a:r>
            <a:r>
              <a:rPr kumimoji="1" lang="ko-KR" altLang="en-US" dirty="0">
                <a:solidFill>
                  <a:schemeClr val="tx2"/>
                </a:solidFill>
              </a:rPr>
              <a:t>의 쌍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빈 줄로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어떠한 데이터도 들어갈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텍스트는 물론 임의의 이진 데이터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오디오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응용 소프트웨어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포함할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418880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4.7.4</a:t>
            </a:r>
            <a:r>
              <a:rPr kumimoji="1" lang="ko-KR" altLang="en-US" dirty="0">
                <a:solidFill>
                  <a:schemeClr val="tx2"/>
                </a:solidFill>
              </a:rPr>
              <a:t> 우아한 커넥션 끊기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우아하게 커넥션 끊기 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일반적인 구현은 애플리케이션에서 자신의 출력 채널을 먼저 끊고 다른 쪽에 있는 기기의 출력 채널이 끊기는 것을 기다리는 것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하지만 상대의 구현 상태를 확인할 수 없으므로 절반 끊기를 하고 난 후에도 데이터나 스트림의 끝을 확인하기 위해 입력 채널에 대한 상태 검사를 주기적으로 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만일 입력 채널이 특정 타임아웃 시간 내에 끊어지지 않으면 강제로 커넥션을 끊을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1743404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4.8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4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 관련 참고 자료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http://www.ietf.org/rfc/rfc2616.txt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http://www.ietf.org/rfc/rfc2068.txt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  <a:hlinkClick r:id="rId4"/>
              </a:rPr>
              <a:t>http://www.ics.uci.edu/ietf/http/draft-ietf-http-connection-00.txt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2400" dirty="0">
                <a:solidFill>
                  <a:schemeClr val="tx2"/>
                </a:solidFill>
              </a:rPr>
              <a:t>HTTP </a:t>
            </a:r>
            <a:r>
              <a:rPr kumimoji="1" lang="ko-KR" altLang="en-US" sz="2400" dirty="0">
                <a:solidFill>
                  <a:schemeClr val="tx2"/>
                </a:solidFill>
              </a:rPr>
              <a:t>성능 이슈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5"/>
              </a:rPr>
              <a:t>http://www.w3.org/Protocols/HTTP/Performance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6"/>
              </a:rPr>
              <a:t>http://www.w3.org/Protocols/HTTP/1.0/HTTPPerformance.html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7"/>
              </a:rPr>
              <a:t>ftp://gatekeeper.dec.com/pub/DEC/WRL/research-reports/WRL-TR-95.4.pdf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8"/>
              </a:rPr>
              <a:t>http://www.isi.edu/Isam/publications/phttp_tcp_interactions/paper.html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200" dirty="0">
                <a:solidFill>
                  <a:schemeClr val="tx2"/>
                </a:solidFill>
                <a:hlinkClick r:id="rId9"/>
              </a:rPr>
              <a:t>http://www.sun.com/sun-on-net/performance/tcp.slowstart.html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endParaRPr kumimoji="1" lang="en-US" altLang="ko-KR" sz="2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2400" dirty="0">
                <a:solidFill>
                  <a:schemeClr val="tx2"/>
                </a:solidFill>
              </a:rPr>
              <a:t>TCP/IP</a:t>
            </a:r>
            <a:r>
              <a:rPr kumimoji="1" lang="ko-KR" altLang="en-US" sz="2400" dirty="0">
                <a:solidFill>
                  <a:schemeClr val="tx2"/>
                </a:solidFill>
              </a:rPr>
              <a:t> 관련 참고 자료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0"/>
              </a:rPr>
              <a:t>http://www.acm.org/sigcomm/ccr/archive/2001/jan01/ccr-200101-mogul.pdf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http://www.ietf.org/rfc/rfc2001.txt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2"/>
              </a:rPr>
              <a:t>http://www.ietf.org/rfc/rfc1122.txt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3"/>
              </a:rPr>
              <a:t>http://www.ietf.org/rfc/rfc896.txt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http://www.ietf.org/rfc/rfc0813.txt</a:t>
            </a:r>
            <a:endParaRPr kumimoji="1" lang="en-US" altLang="ko-KR" sz="2200" dirty="0">
              <a:solidFill>
                <a:schemeClr val="tx2"/>
              </a:solidFill>
            </a:endParaRPr>
          </a:p>
          <a:p>
            <a:pPr lvl="3"/>
            <a:r>
              <a:rPr kumimoji="1" lang="en-US" altLang="ko-KR" sz="2200" dirty="0">
                <a:solidFill>
                  <a:schemeClr val="tx2"/>
                </a:solidFill>
                <a:hlinkClick r:id="rId11"/>
              </a:rPr>
              <a:t>http://www.ietf.org/rfc/rfc0793.tx</a:t>
            </a:r>
            <a:r>
              <a:rPr kumimoji="1" lang="en-US" altLang="ko-KR" sz="2200" dirty="0">
                <a:solidFill>
                  <a:schemeClr val="tx2"/>
                </a:solidFill>
              </a:rPr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21286524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</a:t>
            </a:r>
            <a:r>
              <a:rPr kumimoji="1" lang="ko-KR" altLang="en-US" sz="5400" dirty="0"/>
              <a:t> 아키텍처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34582325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F62746-8F46-904F-945A-E7A02F7AE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ECABE-2D90-AB45-B02E-50F9D3C06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5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</a:t>
            </a:r>
            <a:r>
              <a:rPr kumimoji="1" lang="en-US" altLang="ko-KR" dirty="0"/>
              <a:t> </a:t>
            </a:r>
            <a:r>
              <a:rPr kumimoji="1" lang="ko-KR" altLang="en-US" dirty="0"/>
              <a:t>서버</a:t>
            </a:r>
            <a:r>
              <a:rPr kumimoji="1" lang="en-US" altLang="ko-KR" dirty="0"/>
              <a:t>(Web Server)</a:t>
            </a:r>
          </a:p>
          <a:p>
            <a:r>
              <a:rPr kumimoji="1" lang="en-US" altLang="ko-Kore-KR" dirty="0"/>
              <a:t>6</a:t>
            </a:r>
            <a:r>
              <a:rPr kumimoji="1" lang="ko-Kore-KR" altLang="en-US" dirty="0"/>
              <a:t>장</a:t>
            </a:r>
            <a:r>
              <a:rPr kumimoji="1" lang="en-US" altLang="ko-Kore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프락시</a:t>
            </a:r>
            <a:r>
              <a:rPr kumimoji="1" lang="en-US" altLang="ko-KR" dirty="0"/>
              <a:t>(Proxy)</a:t>
            </a:r>
          </a:p>
          <a:p>
            <a:r>
              <a:rPr kumimoji="1" lang="en-US" altLang="ko-Kore-KR" dirty="0"/>
              <a:t>7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캐시</a:t>
            </a:r>
            <a:r>
              <a:rPr kumimoji="1" lang="en-US" altLang="ko-KR" dirty="0"/>
              <a:t>(Cache)</a:t>
            </a:r>
          </a:p>
          <a:p>
            <a:r>
              <a:rPr kumimoji="1" lang="en-US" altLang="ko-Kore-KR" dirty="0"/>
              <a:t>8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통합점</a:t>
            </a:r>
            <a:endParaRPr kumimoji="1" lang="en-US" altLang="ko-KR" dirty="0"/>
          </a:p>
          <a:p>
            <a:r>
              <a:rPr kumimoji="1" lang="en-US" altLang="ko-KR" dirty="0"/>
              <a:t>9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웹 로봇</a:t>
            </a:r>
            <a:endParaRPr kumimoji="1" lang="en-US" altLang="ko-KR" dirty="0"/>
          </a:p>
          <a:p>
            <a:r>
              <a:rPr kumimoji="1" lang="en-US" altLang="ko-KR" dirty="0"/>
              <a:t>10</a:t>
            </a:r>
            <a:r>
              <a:rPr kumimoji="1" lang="ko-KR" altLang="en-US" dirty="0"/>
              <a:t>장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HTTP/2.0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0069210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5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웹 서버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97893817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종류의 소프트웨어 및 하드웨어 웹 서버에 대해 조사한다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진단해주는 간단한 웹 서버를 펄</a:t>
            </a:r>
            <a:r>
              <a:rPr kumimoji="1" lang="en-US" altLang="ko-KR" dirty="0">
                <a:solidFill>
                  <a:schemeClr val="tx2"/>
                </a:solidFill>
              </a:rPr>
              <a:t>(Perl)</a:t>
            </a:r>
            <a:r>
              <a:rPr kumimoji="1" lang="ko-KR" altLang="en-US" dirty="0">
                <a:solidFill>
                  <a:schemeClr val="tx2"/>
                </a:solidFill>
              </a:rPr>
              <a:t>로 작성한다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어떻게 웹 서버가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트랜잭션을 처리하는 지 단계별로 설명한다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6379446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</a:t>
            </a:r>
            <a:r>
              <a:rPr kumimoji="1" lang="ko-KR" altLang="en-US" dirty="0">
                <a:solidFill>
                  <a:schemeClr val="tx2"/>
                </a:solidFill>
              </a:rPr>
              <a:t> 다채로운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처리하고 응답을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라는 용어는 소프트웨어 및 하드웨어 모두를 지칭한다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형태는 다양하지만 모든 웹 서버는 리소스에 대한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요청을 받아 요청 받은 리소스를 클라이언트에게 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174280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5.1.1</a:t>
            </a:r>
            <a:r>
              <a:rPr kumimoji="1" lang="ko-KR" altLang="en-US" dirty="0">
                <a:solidFill>
                  <a:schemeClr val="tx2"/>
                </a:solidFill>
              </a:rPr>
              <a:t> 웹 서버 구현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및 그와 관련된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처리를 구현한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프로토콜을 구현하고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리소스를 관리하고 웹 서버 관리 기능을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 관리에 대한 책임을 </a:t>
            </a:r>
            <a:r>
              <a:rPr kumimoji="1" lang="en-US" altLang="ko-KR" dirty="0">
                <a:solidFill>
                  <a:schemeClr val="tx2"/>
                </a:solidFill>
              </a:rPr>
              <a:t>OS</a:t>
            </a:r>
            <a:r>
              <a:rPr kumimoji="1" lang="ko-KR" altLang="en-US" dirty="0">
                <a:solidFill>
                  <a:schemeClr val="tx2"/>
                </a:solidFill>
              </a:rPr>
              <a:t>와 나눠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운영체제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컴퓨터 시스템의 하드웨어 관리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네트워크 지원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웹 리소스를 유지하기 위한 파일 시스템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연산 활동을 제어하기 위한 프로세스 관리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서버의 형태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다목적 소프트웨어 웹 서버를 표준 컴퓨터 시스템에 설치하고 실행할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컴퓨터가 아닌 전자기기 안에 몇 개의 컴퓨터 칩만으로 구현된 웹 서버를 내장할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공유기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NAS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87319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5.1.2</a:t>
            </a:r>
            <a:r>
              <a:rPr kumimoji="1" lang="ko-KR" altLang="en-US" dirty="0">
                <a:solidFill>
                  <a:schemeClr val="tx2"/>
                </a:solidFill>
              </a:rPr>
              <a:t> 다목적 소프트웨어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27" y="2957667"/>
            <a:ext cx="4684274" cy="3556890"/>
          </a:xfrm>
        </p:spPr>
        <p:txBody>
          <a:bodyPr>
            <a:normAutofit/>
          </a:bodyPr>
          <a:lstStyle/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네트워크에 연결된 표준 컴퓨터 시스템에서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웹 서버 소프트웨어는 거의 모든 컴퓨터 운영체제에서 동작한다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3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3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간단한 통계 </a:t>
            </a:r>
            <a:r>
              <a:rPr kumimoji="1" lang="en-US" altLang="ko-KR" sz="1400" dirty="0">
                <a:solidFill>
                  <a:schemeClr val="tx2"/>
                </a:solidFill>
              </a:rPr>
              <a:t>(2022</a:t>
            </a:r>
            <a:r>
              <a:rPr kumimoji="1" lang="ko-KR" altLang="en-US" sz="1400" dirty="0">
                <a:solidFill>
                  <a:schemeClr val="tx2"/>
                </a:solidFill>
              </a:rPr>
              <a:t>년 </a:t>
            </a:r>
            <a:r>
              <a:rPr kumimoji="1" lang="en-US" altLang="ko-KR" sz="1400" dirty="0">
                <a:solidFill>
                  <a:schemeClr val="tx2"/>
                </a:solidFill>
              </a:rPr>
              <a:t>2</a:t>
            </a:r>
            <a:r>
              <a:rPr kumimoji="1" lang="ko-KR" altLang="en-US" sz="1400" dirty="0">
                <a:solidFill>
                  <a:schemeClr val="tx2"/>
                </a:solidFill>
              </a:rPr>
              <a:t>월 기준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Nginx</a:t>
            </a:r>
            <a:r>
              <a:rPr kumimoji="1" lang="ko-KR" altLang="en-US" sz="1200" dirty="0">
                <a:solidFill>
                  <a:schemeClr val="tx2"/>
                </a:solidFill>
              </a:rPr>
              <a:t> 서버를 사용하는 사이트가 꾸준히 증가하여 </a:t>
            </a:r>
            <a:r>
              <a:rPr kumimoji="1" lang="en-US" altLang="ko-KR" sz="1200" dirty="0">
                <a:solidFill>
                  <a:schemeClr val="tx2"/>
                </a:solidFill>
              </a:rPr>
              <a:t>31%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1</a:t>
            </a:r>
            <a:r>
              <a:rPr kumimoji="1" lang="ko-KR" altLang="en-US" sz="1200" dirty="0">
                <a:solidFill>
                  <a:schemeClr val="tx2"/>
                </a:solidFill>
              </a:rPr>
              <a:t>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200" dirty="0">
                <a:solidFill>
                  <a:schemeClr val="tx2"/>
                </a:solidFill>
              </a:rPr>
              <a:t>Apache</a:t>
            </a:r>
            <a:r>
              <a:rPr kumimoji="1" lang="ko-KR" altLang="en-US" sz="1200" dirty="0">
                <a:solidFill>
                  <a:schemeClr val="tx2"/>
                </a:solidFill>
              </a:rPr>
              <a:t>는 </a:t>
            </a:r>
            <a:r>
              <a:rPr kumimoji="1" lang="en-US" altLang="ko-KR" sz="1200" dirty="0">
                <a:solidFill>
                  <a:schemeClr val="tx2"/>
                </a:solidFill>
              </a:rPr>
              <a:t>24%</a:t>
            </a:r>
            <a:r>
              <a:rPr kumimoji="1" lang="ko-KR" altLang="en-US" sz="1200" dirty="0">
                <a:solidFill>
                  <a:schemeClr val="tx2"/>
                </a:solidFill>
              </a:rPr>
              <a:t>로 </a:t>
            </a:r>
            <a:r>
              <a:rPr kumimoji="1" lang="en-US" altLang="ko-KR" sz="1200" dirty="0">
                <a:solidFill>
                  <a:schemeClr val="tx2"/>
                </a:solidFill>
              </a:rPr>
              <a:t>2016</a:t>
            </a:r>
            <a:r>
              <a:rPr kumimoji="1" lang="ko-KR" altLang="en-US" sz="1200" dirty="0">
                <a:solidFill>
                  <a:schemeClr val="tx2"/>
                </a:solidFill>
              </a:rPr>
              <a:t>년 이후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위로 밀려났지만 여전히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스테디</a:t>
            </a:r>
            <a:r>
              <a:rPr kumimoji="1" lang="ko-KR" altLang="en-US" sz="1200" dirty="0">
                <a:solidFill>
                  <a:schemeClr val="tx2"/>
                </a:solidFill>
              </a:rPr>
              <a:t> 셀러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기타 웹 서버들은 </a:t>
            </a:r>
            <a:r>
              <a:rPr kumimoji="1" lang="en-US" altLang="ko-KR" sz="1200" dirty="0">
                <a:solidFill>
                  <a:schemeClr val="tx2"/>
                </a:solidFill>
              </a:rPr>
              <a:t>4~8%</a:t>
            </a:r>
            <a:r>
              <a:rPr kumimoji="1" lang="ko-KR" altLang="en-US" sz="1200" dirty="0">
                <a:solidFill>
                  <a:schemeClr val="tx2"/>
                </a:solidFill>
              </a:rPr>
              <a:t>의 점유율로 </a:t>
            </a:r>
            <a:r>
              <a:rPr kumimoji="1" lang="en-US" altLang="ko-KR" sz="1200" dirty="0">
                <a:solidFill>
                  <a:schemeClr val="tx2"/>
                </a:solidFill>
              </a:rPr>
              <a:t>1,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2</a:t>
            </a:r>
            <a:r>
              <a:rPr kumimoji="1" lang="ko-KR" altLang="en-US" sz="1200" dirty="0">
                <a:solidFill>
                  <a:schemeClr val="tx2"/>
                </a:solidFill>
              </a:rPr>
              <a:t> 위에 비해 미미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5A46BF8-6C7B-A64F-A38E-10671ED2D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58818"/>
            <a:ext cx="6795701" cy="46890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89EBC5-75EB-B240-97F4-2C0E339A54E0}"/>
              </a:ext>
            </a:extLst>
          </p:cNvPr>
          <p:cNvSpPr txBox="1"/>
          <p:nvPr/>
        </p:nvSpPr>
        <p:spPr>
          <a:xfrm>
            <a:off x="2310872" y="6254920"/>
            <a:ext cx="9855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/>
              <a:t>자료 출처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" altLang="ko-KR" dirty="0">
                <a:hlinkClick r:id="rId3"/>
              </a:rPr>
              <a:t>https://</a:t>
            </a:r>
            <a:r>
              <a:rPr kumimoji="1" lang="en" altLang="ko-KR" dirty="0" err="1">
                <a:hlinkClick r:id="rId3"/>
              </a:rPr>
              <a:t>news.netcraft.com</a:t>
            </a:r>
            <a:r>
              <a:rPr kumimoji="1" lang="en" altLang="ko-KR" dirty="0">
                <a:hlinkClick r:id="rId3"/>
              </a:rPr>
              <a:t>/archives/2022/03/29/march-2022-web-server-survey.html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9907069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임베디드</a:t>
            </a:r>
            <a:r>
              <a:rPr kumimoji="1" lang="ko-KR" altLang="en-US" dirty="0">
                <a:solidFill>
                  <a:schemeClr val="tx2"/>
                </a:solidFill>
              </a:rPr>
              <a:t>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컴퓨터가 아닌 일반 가전제품에 내장될 목적으로 만들어진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사용자가 가전제품을 간편한 웹 브라우저 인터페이스를 통해 관리할 수 있도록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보통 최소한의 기능만으로 구현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보아 웹 서버 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http://www.boa.org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r>
              <a:rPr kumimoji="1" lang="en-US" altLang="ko-KR" dirty="0" err="1">
                <a:solidFill>
                  <a:schemeClr val="tx2"/>
                </a:solidFill>
              </a:rPr>
              <a:t>qDecoder</a:t>
            </a:r>
            <a:r>
              <a:rPr kumimoji="1" lang="en-US" altLang="ko-KR" dirty="0">
                <a:solidFill>
                  <a:schemeClr val="tx2"/>
                </a:solidFill>
              </a:rPr>
              <a:t> (</a:t>
            </a:r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</a:t>
            </a:r>
            <a:r>
              <a:rPr kumimoji="1" lang="en-US" altLang="ko-KR" dirty="0" err="1">
                <a:solidFill>
                  <a:schemeClr val="tx2"/>
                </a:solidFill>
                <a:hlinkClick r:id="rId3"/>
              </a:rPr>
              <a:t>www.qdecoder.org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732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.5.1</a:t>
            </a:r>
            <a:r>
              <a:rPr kumimoji="1" lang="ko-KR" altLang="en-US" dirty="0">
                <a:solidFill>
                  <a:schemeClr val="tx2"/>
                </a:solidFill>
              </a:rPr>
              <a:t> 간단한 메시지의 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B037DB7-793C-BB43-9121-B26190D6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939" y="239152"/>
            <a:ext cx="7027795" cy="637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0340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5.2</a:t>
            </a:r>
            <a:r>
              <a:rPr kumimoji="1" lang="ko-KR" altLang="en-US" dirty="0">
                <a:solidFill>
                  <a:schemeClr val="tx2"/>
                </a:solidFill>
              </a:rPr>
              <a:t> 간단한 펄 웹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기능을 지원하기 위해서는 리소스 지원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모니터링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외 성능을 위한 각종 기능들이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최소한으로 기능하는 웹 서버는 </a:t>
            </a:r>
            <a:r>
              <a:rPr kumimoji="1" lang="en-US" altLang="ko-KR" dirty="0">
                <a:solidFill>
                  <a:schemeClr val="tx2"/>
                </a:solidFill>
              </a:rPr>
              <a:t>30</a:t>
            </a:r>
            <a:r>
              <a:rPr kumimoji="1" lang="ko-KR" altLang="en-US" dirty="0">
                <a:solidFill>
                  <a:schemeClr val="tx2"/>
                </a:solidFill>
              </a:rPr>
              <a:t>줄의 펄 코딩으로 충분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이 자료에서는 </a:t>
            </a:r>
            <a:r>
              <a:rPr kumimoji="1" lang="en-US" altLang="ko-KR" dirty="0">
                <a:solidFill>
                  <a:schemeClr val="tx2"/>
                </a:solidFill>
              </a:rPr>
              <a:t>java</a:t>
            </a:r>
            <a:r>
              <a:rPr kumimoji="1" lang="ko-KR" altLang="en-US" dirty="0">
                <a:solidFill>
                  <a:schemeClr val="tx2"/>
                </a:solidFill>
              </a:rPr>
              <a:t>로 구현된 소스로 대신 링크함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https://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github.com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mazdah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HTTPTest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/blob/master/docs/examples/</a:t>
            </a:r>
            <a:r>
              <a:rPr kumimoji="1" lang="en-US" altLang="ko-KR" dirty="0" err="1">
                <a:solidFill>
                  <a:schemeClr val="tx2"/>
                </a:solidFill>
                <a:hlinkClick r:id="rId2"/>
              </a:rPr>
              <a:t>MyServer.java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3294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55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5.3</a:t>
            </a:r>
            <a:r>
              <a:rPr kumimoji="1" lang="ko-KR" altLang="en-US" dirty="0">
                <a:solidFill>
                  <a:schemeClr val="tx2"/>
                </a:solidFill>
              </a:rPr>
              <a:t> 진짜 웹 서버가 하는 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커넥션을 맺는다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클라이언트의 접속을 받아들이거나 닫는다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받는다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요청 메시지를 네트워크로부터 읽어들인다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요청을 처리한다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요청 메시지를 해석하고 행동을 취한다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메시지에서 지정한 리소스에 접근한다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만든다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올바른 헤더를 포함한 </a:t>
            </a:r>
            <a:r>
              <a:rPr kumimoji="1" lang="en-US" altLang="ko-KR" sz="1400">
                <a:solidFill>
                  <a:schemeClr val="tx2"/>
                </a:solidFill>
              </a:rPr>
              <a:t>HTTP </a:t>
            </a:r>
            <a:r>
              <a:rPr kumimoji="1" lang="ko-KR" altLang="en-US" sz="1400">
                <a:solidFill>
                  <a:schemeClr val="tx2"/>
                </a:solidFill>
              </a:rPr>
              <a:t>응답 메시지를 생성한다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응답을 보낸다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응답을 클라이언트에게 돌려준다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트랜잭션을 로그로 남긴다</a:t>
            </a:r>
            <a:r>
              <a:rPr kumimoji="1" lang="en-US" altLang="ko-KR" sz="1400">
                <a:solidFill>
                  <a:schemeClr val="tx2"/>
                </a:solidFill>
              </a:rPr>
              <a:t>:</a:t>
            </a:r>
            <a:r>
              <a:rPr kumimoji="1" lang="ko-KR" altLang="en-US" sz="1400">
                <a:solidFill>
                  <a:schemeClr val="tx2"/>
                </a:solidFill>
              </a:rPr>
              <a:t> 로그파일에 트랜잭션 완료에 대한 기록을 남긴다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CE3FF30-B27D-4C46-A4BC-DFA0A102B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585" y="1338506"/>
            <a:ext cx="5562545" cy="435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0686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1: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커넥션 수락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클라이언트는 지속 커넥션이면 이미 생성된 커넥션을 이용하고 그렇지 않다면 새 커넥션을 만든다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634502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5.4.1</a:t>
            </a:r>
            <a:r>
              <a:rPr kumimoji="1" lang="ko-KR" altLang="en-US" dirty="0">
                <a:solidFill>
                  <a:schemeClr val="tx2"/>
                </a:solidFill>
              </a:rPr>
              <a:t> 새 커넥션 다루기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클라이언트가 웹 서버에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커넥션을 요청하면 서버는 커넥션을 맺고 </a:t>
            </a:r>
            <a:r>
              <a:rPr kumimoji="1" lang="en-US" altLang="ko-KR" dirty="0">
                <a:solidFill>
                  <a:schemeClr val="tx2"/>
                </a:solidFill>
              </a:rPr>
              <a:t>TCP </a:t>
            </a:r>
            <a:r>
              <a:rPr kumimoji="1" lang="ko-KR" altLang="en-US" dirty="0">
                <a:solidFill>
                  <a:schemeClr val="tx2"/>
                </a:solidFill>
              </a:rPr>
              <a:t>커넥션에서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정보를 추출하여 클라이언트에 대해 확인한다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연결된 커넥션은 커넥션 목록으로 관리되며 서버는 커넥션에서 오가는 데이터를 지켜보기 위한 준비를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어떤 커넥션이든 마음대로 거절하거나 즉시 닫을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특정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주소나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인가되지 않은 경우나 악의적이라고 알려진 경우 커넥션을 닫는다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다른 식별 기법 또한 사용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93916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5.4.2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호스트 명 식별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역방향 </a:t>
            </a:r>
            <a:r>
              <a:rPr kumimoji="1" lang="en-US" altLang="ko-KR" dirty="0">
                <a:solidFill>
                  <a:schemeClr val="tx2"/>
                </a:solidFill>
              </a:rPr>
              <a:t>DNS(reverse DNS)’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사용하여 클라이언트의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주소를 호스트 명으로 변환하도록 설정되어 있다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시간이 많이 걸림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클라이언트의 호스트 명을 구체적인 접근 제어와 로깅을 위해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 설정 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off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&lt;Files ~ “\.(</a:t>
            </a:r>
            <a:r>
              <a:rPr kumimoji="1" lang="en-US" altLang="ko-KR" dirty="0" err="1">
                <a:solidFill>
                  <a:schemeClr val="tx2"/>
                </a:solidFill>
              </a:rPr>
              <a:t>html|htm|cgi</a:t>
            </a:r>
            <a:r>
              <a:rPr kumimoji="1" lang="en-US" altLang="ko-KR" dirty="0">
                <a:solidFill>
                  <a:schemeClr val="tx2"/>
                </a:solidFill>
              </a:rPr>
              <a:t>)$”&gt;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	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en-US" altLang="ko-KR" dirty="0">
                <a:solidFill>
                  <a:schemeClr val="tx2"/>
                </a:solidFill>
              </a:rPr>
              <a:t> on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&lt;/Files&gt;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기본적으로 </a:t>
            </a:r>
            <a:r>
              <a:rPr kumimoji="1" lang="en-US" altLang="ko-KR" dirty="0" err="1">
                <a:solidFill>
                  <a:schemeClr val="tx2"/>
                </a:solidFill>
              </a:rPr>
              <a:t>HostnameLookups</a:t>
            </a:r>
            <a:r>
              <a:rPr kumimoji="1" lang="ko-KR" altLang="en-US" dirty="0">
                <a:solidFill>
                  <a:schemeClr val="tx2"/>
                </a:solidFill>
              </a:rPr>
              <a:t>을 꺼두고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 파일이나 </a:t>
            </a:r>
            <a:r>
              <a:rPr kumimoji="1" lang="en-US" altLang="ko-KR" dirty="0">
                <a:solidFill>
                  <a:schemeClr val="tx2"/>
                </a:solidFill>
              </a:rPr>
              <a:t>CGI</a:t>
            </a:r>
            <a:r>
              <a:rPr kumimoji="1" lang="ko-KR" altLang="en-US" dirty="0">
                <a:solidFill>
                  <a:schemeClr val="tx2"/>
                </a:solidFill>
              </a:rPr>
              <a:t>에 대해서만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8772915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4100" dirty="0">
                <a:solidFill>
                  <a:schemeClr val="tx2"/>
                </a:solidFill>
              </a:rPr>
              <a:t>5.4.3</a:t>
            </a:r>
            <a:r>
              <a:rPr kumimoji="1" lang="ko-KR" altLang="en-US" sz="4100" dirty="0">
                <a:solidFill>
                  <a:schemeClr val="tx2"/>
                </a:solidFill>
              </a:rPr>
              <a:t> </a:t>
            </a:r>
            <a:r>
              <a:rPr kumimoji="1" lang="en-US" altLang="ko-KR" sz="4100" dirty="0">
                <a:solidFill>
                  <a:schemeClr val="tx2"/>
                </a:solidFill>
              </a:rPr>
              <a:t>ident</a:t>
            </a:r>
            <a:r>
              <a:rPr kumimoji="1" lang="ko-KR" altLang="en-US" sz="41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4100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sz="41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567401"/>
            <a:ext cx="4955351" cy="2337858"/>
          </a:xfrm>
        </p:spPr>
        <p:txBody>
          <a:bodyPr anchor="ctr"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웹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ETF 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어떤 사용자 이름이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커넥션을 초기화 했는지 찾아낼 수 있게 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이 정보는 서버 로깅에 유용하다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만약 클라이언트가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프로토콜을 지원한다면 클라이언트는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결과를 위해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포트 </a:t>
            </a:r>
            <a:r>
              <a:rPr kumimoji="1" lang="en-US" altLang="ko-KR" sz="1400" dirty="0">
                <a:solidFill>
                  <a:schemeClr val="tx2"/>
                </a:solidFill>
              </a:rPr>
              <a:t>113</a:t>
            </a:r>
            <a:r>
              <a:rPr kumimoji="1" lang="ko-KR" altLang="en-US" sz="1400" dirty="0">
                <a:solidFill>
                  <a:schemeClr val="tx2"/>
                </a:solidFill>
              </a:rPr>
              <a:t>번을 </a:t>
            </a:r>
            <a:r>
              <a:rPr kumimoji="1" lang="en-US" altLang="ko-KR" sz="1400" dirty="0">
                <a:solidFill>
                  <a:schemeClr val="tx2"/>
                </a:solidFill>
              </a:rPr>
              <a:t>listen</a:t>
            </a:r>
            <a:r>
              <a:rPr kumimoji="1" lang="ko-KR" altLang="en-US" sz="1400" dirty="0">
                <a:solidFill>
                  <a:schemeClr val="tx2"/>
                </a:solidFill>
              </a:rPr>
              <a:t>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, 장치, 스크린샷이(가) 표시된 사진&#10;&#10;자동 생성된 설명">
            <a:extLst>
              <a:ext uri="{FF2B5EF4-FFF2-40B4-BE49-F238E27FC236}">
                <a16:creationId xmlns:a16="http://schemas.microsoft.com/office/drawing/2014/main" id="{4A003CA5-A5BE-DA4F-AA6F-3B95CA1E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53" y="2954226"/>
            <a:ext cx="8083388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17193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 사용자 알아내기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는 공공 인터넷에서는 다음과 같은 이유로 잘 동작하지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많은 클라이언트 </a:t>
            </a:r>
            <a:r>
              <a:rPr kumimoji="1" lang="en-US" altLang="ko-KR" sz="1400" dirty="0">
                <a:solidFill>
                  <a:schemeClr val="tx2"/>
                </a:solidFill>
              </a:rPr>
              <a:t>PC</a:t>
            </a:r>
            <a:r>
              <a:rPr kumimoji="1" lang="ko-KR" altLang="en-US" sz="1400" dirty="0">
                <a:solidFill>
                  <a:schemeClr val="tx2"/>
                </a:solidFill>
              </a:rPr>
              <a:t>는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신원 확인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데몬을</a:t>
            </a:r>
            <a:r>
              <a:rPr kumimoji="1" lang="ko-KR" altLang="en-US" sz="1400" dirty="0">
                <a:solidFill>
                  <a:schemeClr val="tx2"/>
                </a:solidFill>
              </a:rPr>
              <a:t> 실행하지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</a:t>
            </a:r>
            <a:r>
              <a:rPr kumimoji="1" lang="ko-KR" altLang="en-US" sz="1400" dirty="0">
                <a:solidFill>
                  <a:schemeClr val="tx2"/>
                </a:solidFill>
              </a:rPr>
              <a:t> 프로토콜은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트랜잭션을 유의미하게 지연시킨다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방화벽이 </a:t>
            </a: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트래픽이 들어오는 것을 막는 경우가 많다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</a:t>
            </a:r>
            <a:r>
              <a:rPr kumimoji="1" lang="en-US" altLang="ko-KR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>
                <a:solidFill>
                  <a:schemeClr val="tx2"/>
                </a:solidFill>
              </a:rPr>
              <a:t>안전하지 않고 조작하기 쉽다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ident </a:t>
            </a:r>
            <a:r>
              <a:rPr kumimoji="1" lang="ko-KR" altLang="en-US" sz="1400" dirty="0">
                <a:solidFill>
                  <a:schemeClr val="tx2"/>
                </a:solidFill>
              </a:rPr>
              <a:t>프로토콜은 가상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주소를 잘 지원하지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 사용자 이름의 노출로 인한 프라이버시 침해의 우려가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</a:t>
            </a:r>
            <a:r>
              <a:rPr kumimoji="1" lang="ko-KR" altLang="en-US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dirty="0">
                <a:solidFill>
                  <a:schemeClr val="tx2"/>
                </a:solidFill>
              </a:rPr>
              <a:t> 경우 </a:t>
            </a:r>
            <a:r>
              <a:rPr kumimoji="1" lang="en-US" altLang="ko-KR" dirty="0" err="1">
                <a:solidFill>
                  <a:schemeClr val="tx2"/>
                </a:solidFill>
              </a:rPr>
              <a:t>IdentityCheck</a:t>
            </a:r>
            <a:r>
              <a:rPr kumimoji="1" lang="ko-KR" altLang="en-US" dirty="0">
                <a:solidFill>
                  <a:schemeClr val="tx2"/>
                </a:solidFill>
              </a:rPr>
              <a:t> 지시어를 통해 설정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만일 </a:t>
            </a:r>
            <a:r>
              <a:rPr kumimoji="1" lang="en-US" altLang="ko-KR" dirty="0">
                <a:solidFill>
                  <a:schemeClr val="tx2"/>
                </a:solidFill>
              </a:rPr>
              <a:t>ident</a:t>
            </a:r>
            <a:r>
              <a:rPr kumimoji="1" lang="ko-KR" altLang="en-US" dirty="0">
                <a:solidFill>
                  <a:schemeClr val="tx2"/>
                </a:solidFill>
              </a:rPr>
              <a:t> 정보가 없다면 아파치는 로그 파일의 해당 항목을 </a:t>
            </a:r>
            <a:r>
              <a:rPr kumimoji="1" lang="en-US" altLang="ko-KR" dirty="0">
                <a:solidFill>
                  <a:schemeClr val="tx2"/>
                </a:solidFill>
              </a:rPr>
              <a:t>‘–’</a:t>
            </a:r>
            <a:r>
              <a:rPr kumimoji="1" lang="ko-KR" altLang="en-US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dirty="0">
                <a:solidFill>
                  <a:schemeClr val="tx2"/>
                </a:solidFill>
              </a:rPr>
              <a:t> 채운다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903374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7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8" name="Rectangle 51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r>
              <a:rPr kumimoji="1" lang="ko-KR" altLang="en-US" sz="1800">
                <a:solidFill>
                  <a:schemeClr val="tx2"/>
                </a:solidFill>
              </a:rPr>
              <a:t>커넥션에서 데이터가 도착하면 웹 서버는 그 데이터를 읽어 들이고 파싱하여 요청 메시지를 구성한다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1B7B05E-4364-D341-91B0-8F2AB334C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4" y="2954226"/>
            <a:ext cx="9344626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34766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 수신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요청 메시지 </a:t>
            </a:r>
            <a:r>
              <a:rPr kumimoji="1" lang="ko-KR" altLang="en-US" dirty="0" err="1">
                <a:solidFill>
                  <a:schemeClr val="tx2"/>
                </a:solidFill>
              </a:rPr>
              <a:t>파싱</a:t>
            </a:r>
            <a:r>
              <a:rPr kumimoji="1" lang="ko-KR" altLang="en-US" dirty="0">
                <a:solidFill>
                  <a:schemeClr val="tx2"/>
                </a:solidFill>
              </a:rPr>
              <a:t> 단계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줄을 </a:t>
            </a:r>
            <a:r>
              <a:rPr kumimoji="1" lang="ko-KR" altLang="en-US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dirty="0">
                <a:solidFill>
                  <a:schemeClr val="tx2"/>
                </a:solidFill>
              </a:rPr>
              <a:t> 요청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지정된 리소스의 </a:t>
            </a:r>
            <a:r>
              <a:rPr kumimoji="1" lang="ko-KR" altLang="en-US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dirty="0">
                <a:solidFill>
                  <a:schemeClr val="tx2"/>
                </a:solidFill>
              </a:rPr>
              <a:t>(URI), </a:t>
            </a:r>
            <a:r>
              <a:rPr kumimoji="1" lang="ko-KR" altLang="en-US" dirty="0">
                <a:solidFill>
                  <a:schemeClr val="tx2"/>
                </a:solidFill>
              </a:rPr>
              <a:t>버전 번호를 찾는다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값은 공백 한 개로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요청 줄은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 문자열로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 헤더들을 읽는다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각 메시지 헤더는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헤더의 끝을 의미하는 </a:t>
            </a:r>
            <a:r>
              <a:rPr kumimoji="1" lang="en-US" altLang="ko-KR" dirty="0">
                <a:solidFill>
                  <a:schemeClr val="tx2"/>
                </a:solidFill>
              </a:rPr>
              <a:t>CRLF</a:t>
            </a:r>
            <a:r>
              <a:rPr kumimoji="1" lang="ko-KR" altLang="en-US" dirty="0">
                <a:solidFill>
                  <a:schemeClr val="tx2"/>
                </a:solidFill>
              </a:rPr>
              <a:t>로 끝나는 빈 줄을 찾아낸다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본문이 있다면 읽어 들인다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2400" dirty="0">
                <a:solidFill>
                  <a:schemeClr val="tx2"/>
                </a:solidFill>
              </a:rPr>
              <a:t>웹 서버는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파싱해서</a:t>
            </a:r>
            <a:r>
              <a:rPr kumimoji="1" lang="ko-KR" altLang="en-US" sz="2400" dirty="0">
                <a:solidFill>
                  <a:schemeClr val="tx2"/>
                </a:solidFill>
              </a:rPr>
              <a:t> 이해하는 것이 가능한 수준의 분량을 확보할 때까지 데이터를 네트워크에서 읽어 메시지 일부분을 메모리에 임시로 저장해 둘 필요가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99721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내부 표현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몇몇 웹 서버는 요청하는 메시지를 쉽게 다룰 수 있도록 내부의 자료 구조에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자료 구조의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요청 메시지의 각 조각에 대한 포인터와 길이 저장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헤더는 속도가 빠른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룩업</a:t>
            </a:r>
            <a:r>
              <a:rPr kumimoji="1" lang="ko-KR" altLang="en-US" sz="1400" dirty="0">
                <a:solidFill>
                  <a:schemeClr val="tx2"/>
                </a:solidFill>
              </a:rPr>
              <a:t> 테이블에 저장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D46ECB-79C5-AB4E-8F65-642334C8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906345"/>
            <a:ext cx="6795701" cy="319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0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</a:t>
            </a:r>
            <a:r>
              <a:rPr kumimoji="1" lang="ko-KR" altLang="en-US" dirty="0">
                <a:solidFill>
                  <a:schemeClr val="tx2"/>
                </a:solidFill>
              </a:rPr>
              <a:t> 커넥션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</a:t>
            </a:r>
            <a:r>
              <a:rPr kumimoji="1" lang="en-US" altLang="ko-KR" dirty="0">
                <a:solidFill>
                  <a:schemeClr val="tx2"/>
                </a:solidFill>
              </a:rPr>
              <a:t>TCP(Transmission Control Protocol, </a:t>
            </a:r>
            <a:r>
              <a:rPr kumimoji="1" lang="ko-KR" altLang="en-US" dirty="0">
                <a:solidFill>
                  <a:schemeClr val="tx2"/>
                </a:solidFill>
              </a:rPr>
              <a:t>전송 제어 프로토콜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커넥션을 통해 전달된다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89287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5.5.2</a:t>
            </a:r>
            <a:r>
              <a:rPr kumimoji="1" lang="ko-KR" altLang="en-US" dirty="0">
                <a:solidFill>
                  <a:schemeClr val="tx2"/>
                </a:solidFill>
              </a:rPr>
              <a:t> 커넥션 입력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출력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처리 아키텍처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94" y="2838361"/>
            <a:ext cx="5278092" cy="3676202"/>
          </a:xfrm>
        </p:spPr>
        <p:txBody>
          <a:bodyPr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고성능 웹 서버는 수천 개의 커넥션을 동시에 쓸 수 있으며</a:t>
            </a:r>
            <a:r>
              <a:rPr kumimoji="1" lang="en-US" altLang="ko-KR" sz="1100" dirty="0">
                <a:solidFill>
                  <a:schemeClr val="tx2"/>
                </a:solidFill>
              </a:rPr>
              <a:t>,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서버들은 항상 새 요청을 주시하고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단일 스레드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웹서버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번에 하나씩 요청을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때문에 간단하지만 성능이 떨어진다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멀티프로세스와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여러 요청을 동시에 처리한다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너무 많은 프로세스나 스레드는 리소스 소모가 심하므로 최대 개수에 제한을 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en-US" altLang="ko-KR" sz="1100" dirty="0">
                <a:solidFill>
                  <a:schemeClr val="tx2"/>
                </a:solidFill>
              </a:rPr>
              <a:t>I/O</a:t>
            </a:r>
            <a:r>
              <a:rPr kumimoji="1" lang="ko-KR" altLang="en-US" sz="1100" dirty="0">
                <a:solidFill>
                  <a:schemeClr val="tx2"/>
                </a:solidFill>
              </a:rPr>
              <a:t> 서버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대량의 커넥션을 지원하기 위한 아키텍처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어떤 커넥션에 대해 작업을 수행하는 것은 그 커넥션이 실제로 해야 할 일이 있을 때 뿐이다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리소스 낭비가 없다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다중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멀티스레드</a:t>
            </a:r>
            <a:r>
              <a:rPr kumimoji="1" lang="ko-KR" altLang="en-US" sz="1100" dirty="0">
                <a:solidFill>
                  <a:schemeClr val="tx2"/>
                </a:solidFill>
              </a:rPr>
              <a:t> 웹 서버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 err="1">
                <a:solidFill>
                  <a:schemeClr val="tx2"/>
                </a:solidFill>
              </a:rPr>
              <a:t>멀티스레딩과</a:t>
            </a:r>
            <a:r>
              <a:rPr kumimoji="1" lang="ko-KR" altLang="en-US" sz="1100" dirty="0">
                <a:solidFill>
                  <a:schemeClr val="tx2"/>
                </a:solidFill>
              </a:rPr>
              <a:t> 다중화를 결합시킨다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여러 개의 스레드가 각각 열려있는 커넥션을 감시하고 각 커넥션에 대해 조금씩 작업을 수행한다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87345C-101E-344F-826E-AA3F53846A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167" y="732348"/>
            <a:ext cx="6406901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6423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5.6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3:</a:t>
            </a:r>
            <a:r>
              <a:rPr kumimoji="1" lang="ko-KR" altLang="en-US" dirty="0">
                <a:solidFill>
                  <a:schemeClr val="tx2"/>
                </a:solidFill>
              </a:rPr>
              <a:t> 요청 처리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요청으로부터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없을 수도 있음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얻어내어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2400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메서드에 따라 유무가 결정된다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POST:</a:t>
            </a:r>
            <a:r>
              <a:rPr kumimoji="1" lang="ko-KR" altLang="en-US" dirty="0">
                <a:solidFill>
                  <a:schemeClr val="tx2"/>
                </a:solidFill>
              </a:rPr>
              <a:t> 본문이 있을 것을 요구함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GET: </a:t>
            </a:r>
            <a:r>
              <a:rPr kumimoji="1" lang="ko-KR" altLang="en-US" dirty="0">
                <a:solidFill>
                  <a:schemeClr val="tx2"/>
                </a:solidFill>
              </a:rPr>
              <a:t>본문이 있는 것을 금지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OPTIONS </a:t>
            </a:r>
            <a:r>
              <a:rPr kumimoji="1" lang="ko-KR" altLang="en-US" dirty="0">
                <a:solidFill>
                  <a:schemeClr val="tx2"/>
                </a:solidFill>
              </a:rPr>
              <a:t>외 기타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본문을 허용하지만 요구하지는 않음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719504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4:</a:t>
            </a:r>
            <a:r>
              <a:rPr kumimoji="1" lang="ko-KR" altLang="en-US" dirty="0">
                <a:solidFill>
                  <a:schemeClr val="tx2"/>
                </a:solidFill>
              </a:rPr>
              <a:t> 리소스 매핑과 접근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서버는 리소스 서버다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리소스는 정적인 리소스 뿐만 아니라 동적인 리소스도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클라이언트에 응답하기 전에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대응하는 알맞은 리소스를 찾아내어 식별해야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678756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406" y="343433"/>
            <a:ext cx="6147313" cy="2399767"/>
          </a:xfrm>
        </p:spPr>
        <p:txBody>
          <a:bodyPr anchor="ctr">
            <a:normAutofit fontScale="77500" lnSpcReduction="2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서버는 다양한 리소스 매핑을 지원하나 가장 단순한 형태는 서버의 파일 시스템에 있는 파일 이름으로 사용하는 것이다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이를 위해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800" dirty="0">
                <a:solidFill>
                  <a:schemeClr val="tx2"/>
                </a:solidFill>
              </a:rPr>
              <a:t> 불리우는 특별한 폴더를 웹 콘텐츠를 위해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예약해둔다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아파치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웹서버의</a:t>
            </a:r>
            <a:r>
              <a:rPr kumimoji="1" lang="ko-KR" altLang="en-US" sz="1800" dirty="0">
                <a:solidFill>
                  <a:schemeClr val="tx2"/>
                </a:solidFill>
              </a:rPr>
              <a:t> 경우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DocumentRoot</a:t>
            </a:r>
            <a:r>
              <a:rPr kumimoji="1" lang="ko-KR" altLang="en-US" sz="1800" dirty="0">
                <a:solidFill>
                  <a:schemeClr val="tx2"/>
                </a:solidFill>
              </a:rPr>
              <a:t>로 설정한다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en-US" altLang="ko-KR" sz="1800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sz="1800" dirty="0">
                <a:solidFill>
                  <a:schemeClr val="tx2"/>
                </a:solidFill>
              </a:rPr>
              <a:t>보다 상위의 경로가 노출되지 않도록 조심해야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43DE527-CADF-134B-A6DD-ED7BB4A2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3008811"/>
            <a:ext cx="9952535" cy="318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81922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b="1" dirty="0">
                <a:solidFill>
                  <a:schemeClr val="tx2"/>
                </a:solidFill>
              </a:rPr>
              <a:t>가상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호스팅된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가상 호스팅 웹 서버는 각 사이트에 각각의 분리된 문서 루트를 주어 한 웹 서버에서 여러 개의 웹 사이트를 호스팅할 수 있게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각각의 웹 사이트는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URI</a:t>
            </a:r>
            <a:r>
              <a:rPr kumimoji="1" lang="ko-KR" altLang="en-US" sz="1400" dirty="0">
                <a:solidFill>
                  <a:schemeClr val="tx2"/>
                </a:solidFill>
              </a:rPr>
              <a:t>나 </a:t>
            </a:r>
            <a:r>
              <a:rPr kumimoji="1" lang="en-US" altLang="ko-KR" sz="1400" dirty="0">
                <a:solidFill>
                  <a:schemeClr val="tx2"/>
                </a:solidFill>
              </a:rPr>
              <a:t>Host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헤더에서 얻은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 또는 호스트 명을 이용해 올바른 문서 루트를 식별한다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557955A-B62A-E14B-88A0-E745A7083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476" y="2954226"/>
            <a:ext cx="9759943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884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Docroot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/>
            <a:r>
              <a:rPr kumimoji="1" lang="ko-KR" altLang="en-US" sz="1800" b="1" dirty="0">
                <a:solidFill>
                  <a:schemeClr val="tx2"/>
                </a:solidFill>
              </a:rPr>
              <a:t>사용자 홈 디렉토리 </a:t>
            </a:r>
            <a:r>
              <a:rPr kumimoji="1" lang="en-US" altLang="ko-KR" sz="1800" b="1" dirty="0" err="1">
                <a:solidFill>
                  <a:schemeClr val="tx2"/>
                </a:solidFill>
              </a:rPr>
              <a:t>docroot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ko-KR" altLang="en-US" sz="1800" dirty="0">
                <a:solidFill>
                  <a:schemeClr val="tx2"/>
                </a:solidFill>
              </a:rPr>
              <a:t>사용자들이 한 대의 웹 서버에서 각자의 개인 웹 사이트를 만들 수 있도록 해주는 것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‘~’</a:t>
            </a:r>
            <a:r>
              <a:rPr kumimoji="1" lang="ko-KR" altLang="en-US" sz="1800" dirty="0">
                <a:solidFill>
                  <a:schemeClr val="tx2"/>
                </a:solidFill>
              </a:rPr>
              <a:t>가 사용자의 개인 문서 루트를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71CFC33-E963-7549-AF45-D30967E628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180" y="2996370"/>
            <a:ext cx="9952535" cy="320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00793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5.7.2</a:t>
            </a:r>
            <a:r>
              <a:rPr kumimoji="1" lang="ko-KR" altLang="en-US" dirty="0">
                <a:solidFill>
                  <a:schemeClr val="tx2"/>
                </a:solidFill>
              </a:rPr>
              <a:t> 디렉토리 목록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경로가 디렉토리를 가리키는 요청을 받을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디렉토리 요청을 받았을 때의 동작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에러를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 대신 특별한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색인 파일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을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디렉토리를 탐색해서 그 내용을 담은</a:t>
            </a:r>
            <a:r>
              <a:rPr kumimoji="1" lang="en-US" altLang="ko-KR" sz="1400" dirty="0">
                <a:solidFill>
                  <a:schemeClr val="tx2"/>
                </a:solidFill>
              </a:rPr>
              <a:t> 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페이지를 반환한다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대부분의 웹 서버는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대응되는 디렉토리 안에서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index.html</a:t>
            </a:r>
            <a:r>
              <a:rPr kumimoji="1" lang="en-US" altLang="ko-KR" dirty="0">
                <a:solidFill>
                  <a:schemeClr val="tx2"/>
                </a:solidFill>
              </a:rPr>
              <a:t>, 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</a:t>
            </a:r>
            <a:r>
              <a:rPr kumimoji="1" lang="ko-KR" altLang="en-US" dirty="0">
                <a:solidFill>
                  <a:schemeClr val="tx2"/>
                </a:solidFill>
              </a:rPr>
              <a:t> 파일을 찾아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아파치 웹 서버에서는 </a:t>
            </a:r>
            <a:r>
              <a:rPr kumimoji="1" lang="en-US" altLang="ko-KR" dirty="0" err="1">
                <a:solidFill>
                  <a:schemeClr val="tx2"/>
                </a:solidFill>
              </a:rPr>
              <a:t>DirectoryIndex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설정을 통해 이 내용을 설정한다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기본 색인 파일이 없고 디렉토리 색인 기능이 켜져 있으면 웹 서버는 숨겨진 파일을 포함한 파일 목록을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다음 설정으로 디렉토리 색인 파일 자동 생성을 끌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Options -Indexes</a:t>
            </a:r>
          </a:p>
        </p:txBody>
      </p:sp>
    </p:spTree>
    <p:extLst>
      <p:ext uri="{BB962C8B-B14F-4D97-AF65-F5344CB8AC3E}">
        <p14:creationId xmlns:p14="http://schemas.microsoft.com/office/powerpoint/2010/main" val="88178474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5.7.3</a:t>
            </a:r>
            <a:r>
              <a:rPr kumimoji="1" lang="ko-KR" altLang="en-US" dirty="0">
                <a:solidFill>
                  <a:schemeClr val="tx2"/>
                </a:solidFill>
              </a:rPr>
              <a:t> 동적 컨텐츠 리소스 매핑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905261"/>
            <a:ext cx="4419600" cy="360929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웹 서버는 </a:t>
            </a:r>
            <a:r>
              <a:rPr kumimoji="1" lang="en-US" altLang="ko-KR" sz="1500" dirty="0">
                <a:solidFill>
                  <a:schemeClr val="tx2"/>
                </a:solidFill>
              </a:rPr>
              <a:t>URI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500" dirty="0">
                <a:solidFill>
                  <a:schemeClr val="tx2"/>
                </a:solidFill>
              </a:rPr>
              <a:t> 동적 리소스</a:t>
            </a:r>
            <a:r>
              <a:rPr kumimoji="1" lang="en-US" altLang="ko-KR" sz="1500" dirty="0">
                <a:solidFill>
                  <a:schemeClr val="tx2"/>
                </a:solidFill>
              </a:rPr>
              <a:t>(</a:t>
            </a:r>
            <a:r>
              <a:rPr kumimoji="1" lang="ko-KR" altLang="en-US" sz="1500" dirty="0">
                <a:solidFill>
                  <a:schemeClr val="tx2"/>
                </a:solidFill>
              </a:rPr>
              <a:t>요청에 맞게 컨텐츠를 생성하는 프로그램</a:t>
            </a:r>
            <a:r>
              <a:rPr kumimoji="1" lang="en-US" altLang="ko-KR" sz="1500" dirty="0">
                <a:solidFill>
                  <a:schemeClr val="tx2"/>
                </a:solidFill>
              </a:rPr>
              <a:t>)</a:t>
            </a:r>
            <a:r>
              <a:rPr kumimoji="1" lang="ko-KR" altLang="en-US" sz="1500" dirty="0">
                <a:solidFill>
                  <a:schemeClr val="tx2"/>
                </a:solidFill>
              </a:rPr>
              <a:t>에 매핑할 수도 있다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프로그램 실행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ScriptAlias</a:t>
            </a:r>
            <a:r>
              <a:rPr kumimoji="1" lang="en-US" altLang="ko-KR" sz="1500" dirty="0">
                <a:solidFill>
                  <a:schemeClr val="tx2"/>
                </a:solidFill>
              </a:rPr>
              <a:t>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-bin/ 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usr</a:t>
            </a:r>
            <a:r>
              <a:rPr kumimoji="1" lang="en-US" altLang="ko-KR" sz="1500" dirty="0">
                <a:solidFill>
                  <a:schemeClr val="tx2"/>
                </a:solidFill>
              </a:rPr>
              <a:t>/local/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etc</a:t>
            </a:r>
            <a:r>
              <a:rPr kumimoji="1" lang="en-US" altLang="ko-KR" sz="1500" dirty="0">
                <a:solidFill>
                  <a:schemeClr val="tx2"/>
                </a:solidFill>
              </a:rPr>
              <a:t>/httpd/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-programs/</a:t>
            </a: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특정 확장자의 파일만 실행하도록 설정</a:t>
            </a:r>
            <a:br>
              <a:rPr kumimoji="1" lang="en-US" altLang="ko-KR" sz="1500" dirty="0">
                <a:solidFill>
                  <a:schemeClr val="tx2"/>
                </a:solidFill>
              </a:rPr>
            </a:br>
            <a:r>
              <a:rPr kumimoji="1" lang="en-US" altLang="ko-KR" sz="1500" dirty="0" err="1">
                <a:solidFill>
                  <a:schemeClr val="tx2"/>
                </a:solidFill>
              </a:rPr>
              <a:t>AddHandler</a:t>
            </a:r>
            <a:r>
              <a:rPr kumimoji="1" lang="en-US" altLang="ko-KR" sz="1500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r>
              <a:rPr kumimoji="1" lang="en-US" altLang="ko-KR" sz="1500" dirty="0">
                <a:solidFill>
                  <a:schemeClr val="tx2"/>
                </a:solidFill>
              </a:rPr>
              <a:t>-script .</a:t>
            </a:r>
            <a:r>
              <a:rPr kumimoji="1" lang="en-US" altLang="ko-KR" sz="1500" dirty="0" err="1">
                <a:solidFill>
                  <a:schemeClr val="tx2"/>
                </a:solidFill>
              </a:rPr>
              <a:t>cgi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현재는 </a:t>
            </a:r>
            <a:r>
              <a:rPr kumimoji="1" lang="en-US" altLang="ko-KR" sz="1500" dirty="0">
                <a:solidFill>
                  <a:schemeClr val="tx2"/>
                </a:solidFill>
              </a:rPr>
              <a:t>java servlet, ASP </a:t>
            </a:r>
            <a:r>
              <a:rPr kumimoji="1" lang="ko-KR" altLang="en-US" sz="1500" dirty="0">
                <a:solidFill>
                  <a:schemeClr val="tx2"/>
                </a:solidFill>
              </a:rPr>
              <a:t>등 사용</a:t>
            </a:r>
            <a:endParaRPr kumimoji="1" lang="en-US" altLang="ko-KR" sz="15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72E1A8-B05D-FA44-9DD7-2A5312CC7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193" y="732348"/>
            <a:ext cx="6500848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45836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5.7.4</a:t>
            </a:r>
            <a:r>
              <a:rPr kumimoji="1" lang="ko-KR" altLang="en-US" dirty="0">
                <a:solidFill>
                  <a:schemeClr val="tx2"/>
                </a:solidFill>
              </a:rPr>
              <a:t> 서버사이드 </a:t>
            </a:r>
            <a:r>
              <a:rPr kumimoji="1" lang="ko-KR" altLang="en-US" dirty="0" err="1">
                <a:solidFill>
                  <a:schemeClr val="tx2"/>
                </a:solidFill>
              </a:rPr>
              <a:t>인클루드</a:t>
            </a:r>
            <a:r>
              <a:rPr kumimoji="1" lang="en-US" altLang="ko-KR" dirty="0">
                <a:solidFill>
                  <a:schemeClr val="tx2"/>
                </a:solidFill>
              </a:rPr>
              <a:t>(Server-Side Include, SSI)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SSI</a:t>
            </a:r>
            <a:r>
              <a:rPr kumimoji="1" lang="ko-KR" altLang="en-US" dirty="0">
                <a:solidFill>
                  <a:schemeClr val="tx2"/>
                </a:solidFill>
              </a:rPr>
              <a:t>가 설정되어 있는 경우 서버는 응답을 보내기 전에 그 리소스를 처리한다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서버는 컨텐츠 내의 특별한 패턴을 변수 값이나 실행 가능한 스크립트의 출력 값으로 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94787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5.7.5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각각의 리소스에 접근 제어를 할당할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요청에 포함된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에 대해 접근을 제한하거나 혹은 비밀번호를 물어볼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0227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TCP/IP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애플리케이션 계층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는 다음을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오류 없는 데이터 전송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순서에 맞는 전달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데이터는 언제나 보낸 순서대로 도착한다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조각나지 않는 데이터 스트림</a:t>
            </a:r>
            <a:r>
              <a:rPr kumimoji="1" lang="en-US" altLang="ko-KR" sz="1200" dirty="0">
                <a:solidFill>
                  <a:schemeClr val="tx2"/>
                </a:solidFill>
              </a:rPr>
              <a:t>(</a:t>
            </a:r>
            <a:r>
              <a:rPr kumimoji="1" lang="ko-KR" altLang="en-US" sz="1200" dirty="0">
                <a:solidFill>
                  <a:schemeClr val="tx2"/>
                </a:solidFill>
              </a:rPr>
              <a:t>언제든 어떤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크기로든</a:t>
            </a:r>
            <a:r>
              <a:rPr kumimoji="1" lang="ko-KR" altLang="en-US" sz="1200" dirty="0">
                <a:solidFill>
                  <a:schemeClr val="tx2"/>
                </a:solidFill>
              </a:rPr>
              <a:t> 보낼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)</a:t>
            </a: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인터넷 자체가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기초하고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는 각 네트워크와 하드웨어의 특성을 숨기고 어떤 컴퓨터나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네트워크든</a:t>
            </a:r>
            <a:r>
              <a:rPr kumimoji="1" lang="ko-KR" altLang="en-US" sz="1400" dirty="0">
                <a:solidFill>
                  <a:schemeClr val="tx2"/>
                </a:solidFill>
              </a:rPr>
              <a:t> 서로 신뢰성 있는 의사소통을 할 수 있게 해주는 패킷 교환 네트워크 프로토콜이다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BABB976-8D92-8449-90CD-EC8903146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49" t="8080" r="25359" b="9428"/>
          <a:stretch/>
        </p:blipFill>
        <p:spPr>
          <a:xfrm>
            <a:off x="483803" y="1864380"/>
            <a:ext cx="3309236" cy="3017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0193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5:</a:t>
            </a:r>
            <a:r>
              <a:rPr kumimoji="1" lang="ko-KR" altLang="en-US" dirty="0">
                <a:solidFill>
                  <a:schemeClr val="tx2"/>
                </a:solidFill>
              </a:rPr>
              <a:t> 응답 만들기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서버는 리소스를 식별한 후 요청 메서드로 서술되는 동작을 실행하고 응답 메시지를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529054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5.8.1</a:t>
            </a:r>
            <a:r>
              <a:rPr kumimoji="1" lang="ko-KR" altLang="en-US" dirty="0">
                <a:solidFill>
                  <a:schemeClr val="tx2"/>
                </a:solidFill>
              </a:rPr>
              <a:t> 응답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트랜잭션이 응답 본문을 생성할 경우 응답 메시지와 함께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응답 메시지에 포함되는 내용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Content-type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본문 내용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421605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MIME </a:t>
            </a:r>
            <a:r>
              <a:rPr kumimoji="1" lang="ko-KR" altLang="en-US" dirty="0">
                <a:solidFill>
                  <a:schemeClr val="tx2"/>
                </a:solidFill>
              </a:rPr>
              <a:t>타입 결정하기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711673"/>
            <a:ext cx="4419600" cy="3878311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웹 서버는 응답 본문의 </a:t>
            </a:r>
            <a:r>
              <a:rPr kumimoji="1" lang="en-US" altLang="ko-KR" sz="1100" dirty="0">
                <a:solidFill>
                  <a:schemeClr val="tx2"/>
                </a:solidFill>
              </a:rPr>
              <a:t>MIME</a:t>
            </a:r>
            <a:r>
              <a:rPr kumimoji="1" lang="ko-KR" altLang="en-US" sz="1100" dirty="0">
                <a:solidFill>
                  <a:schemeClr val="tx2"/>
                </a:solidFill>
              </a:rPr>
              <a:t> 타입을 결정해야 하는 의무가 있다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100" b="1" dirty="0" err="1">
                <a:solidFill>
                  <a:schemeClr val="tx2"/>
                </a:solidFill>
              </a:rPr>
              <a:t>mime.types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파일 명의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확장자를</a:t>
            </a:r>
            <a:r>
              <a:rPr kumimoji="1" lang="ko-KR" altLang="en-US" sz="1100" dirty="0">
                <a:solidFill>
                  <a:schemeClr val="tx2"/>
                </a:solidFill>
              </a:rPr>
              <a:t> 사용하여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 결정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매직 타이핑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(Magic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아파치 웹 서버는 각 파일 내용을 검사하여 매직 파일에 있는 특정 패턴을 찾는다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명시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(Explicit typing)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특정 파일이나 디렉토리 내의 파일들이 동일한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갖도록 설정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유형 협상</a:t>
            </a:r>
            <a:br>
              <a:rPr kumimoji="1" lang="en-US" altLang="ko-KR" sz="1100" dirty="0">
                <a:solidFill>
                  <a:schemeClr val="tx2"/>
                </a:solidFill>
              </a:rPr>
            </a:br>
            <a:r>
              <a:rPr kumimoji="1" lang="ko-KR" altLang="en-US" sz="1100" dirty="0">
                <a:solidFill>
                  <a:schemeClr val="tx2"/>
                </a:solidFill>
              </a:rPr>
              <a:t>한 리소스가 여러 종류의 문서 형식에 속하도록 설정하고 사용자와의 협상 과정을 통해 </a:t>
            </a:r>
            <a:r>
              <a:rPr kumimoji="1" lang="en-US" altLang="ko-KR" sz="1100" dirty="0">
                <a:solidFill>
                  <a:schemeClr val="tx2"/>
                </a:solidFill>
              </a:rPr>
              <a:t>MIME </a:t>
            </a:r>
            <a:r>
              <a:rPr kumimoji="1" lang="ko-KR" altLang="en-US" sz="1100" dirty="0">
                <a:solidFill>
                  <a:schemeClr val="tx2"/>
                </a:solidFill>
              </a:rPr>
              <a:t>타입을 결정하도록 설정</a:t>
            </a:r>
            <a:endParaRPr kumimoji="1" lang="en-US" altLang="ko-KR" sz="11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AAA9E1-8A60-FD4C-BF2C-80AB51754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600539"/>
            <a:ext cx="6795701" cy="3805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0389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 fontScale="925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성공 메시지 대신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응답을 반환하기도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영구히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리소스의 위치가 옮겨졌거나 이름이 </a:t>
            </a:r>
            <a:r>
              <a:rPr kumimoji="1" lang="ko-KR" altLang="en-US" dirty="0" err="1">
                <a:solidFill>
                  <a:schemeClr val="tx2"/>
                </a:solidFill>
              </a:rPr>
              <a:t>바뀐경우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301 Moved </a:t>
            </a:r>
            <a:r>
              <a:rPr kumimoji="1" lang="en-US" altLang="ko-KR" dirty="0" err="1">
                <a:solidFill>
                  <a:schemeClr val="tx2"/>
                </a:solidFill>
              </a:rPr>
              <a:t>Permanantly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임시로 리소스가 옮겨진 경우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위치나 이름이 임시로 변경된 경우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URL</a:t>
            </a:r>
            <a:r>
              <a:rPr kumimoji="1" lang="ko-KR" altLang="en-US" b="1" dirty="0">
                <a:solidFill>
                  <a:schemeClr val="tx2"/>
                </a:solidFill>
              </a:rPr>
              <a:t> 증강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문맥 정보를 포함시키기 위해 </a:t>
            </a:r>
            <a:r>
              <a:rPr kumimoji="1" lang="ko-KR" altLang="en-US" dirty="0" err="1">
                <a:solidFill>
                  <a:schemeClr val="tx2"/>
                </a:solidFill>
              </a:rPr>
              <a:t>재작성</a:t>
            </a:r>
            <a:r>
              <a:rPr kumimoji="1" lang="ko-KR" altLang="en-US" dirty="0">
                <a:solidFill>
                  <a:schemeClr val="tx2"/>
                </a:solidFill>
              </a:rPr>
              <a:t> 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트랜잭션 간 상태를 유지하는 유용한 방법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부하 균형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과부하가 걸린 서버가 부하가 덜한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친밀한 다른 서버가 있을 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요청한 클라이언트의 정보를 가지고 있는 다른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en-US" altLang="ko-KR" dirty="0">
                <a:solidFill>
                  <a:schemeClr val="tx2"/>
                </a:solidFill>
              </a:rPr>
              <a:t>. 303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See Other, 307 Temporary Redirect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디렉토리 이름 정규화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의 끝에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가 빠진 경우 </a:t>
            </a:r>
            <a:r>
              <a:rPr kumimoji="1" lang="ko-KR" altLang="en-US" dirty="0" err="1">
                <a:solidFill>
                  <a:schemeClr val="tx2"/>
                </a:solidFill>
              </a:rPr>
              <a:t>상대경로에</a:t>
            </a:r>
            <a:r>
              <a:rPr kumimoji="1" lang="ko-KR" altLang="en-US" dirty="0">
                <a:solidFill>
                  <a:schemeClr val="tx2"/>
                </a:solidFill>
              </a:rPr>
              <a:t> 문제가 있을 수 있어 자동으로 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붙여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67976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5.9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6:</a:t>
            </a:r>
            <a:r>
              <a:rPr kumimoji="1" lang="ko-KR" altLang="en-US" dirty="0">
                <a:solidFill>
                  <a:schemeClr val="tx2"/>
                </a:solidFill>
              </a:rPr>
              <a:t> 응답 보내기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커넥션들의 상태를 지속적으로 감시해야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지속적인 커넥션의 경우 서버가 </a:t>
            </a:r>
            <a:r>
              <a:rPr kumimoji="1" lang="en-US" altLang="ko-KR" dirty="0">
                <a:solidFill>
                  <a:schemeClr val="tx2"/>
                </a:solidFill>
              </a:rPr>
              <a:t>Content-length </a:t>
            </a:r>
            <a:r>
              <a:rPr kumimoji="1" lang="ko-KR" altLang="en-US" dirty="0">
                <a:solidFill>
                  <a:schemeClr val="tx2"/>
                </a:solidFill>
              </a:rPr>
              <a:t>헤더를 바르게 계산하기 위해 특별한 주의를 필요로 하는 경우나 클라이언트가 언제 끝나는지 알 수 없는 경우 커넥션을 열린 상태로 유지한다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4704664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5.10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7: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트랜잭션이 완료되면 웹 서버는 처리한 내용을 로그파일에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7255870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5.11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http://www.w3c.org/Jigsaw/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http://www.ietf.org/rfc/rfc1413.txt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202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6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 err="1"/>
              <a:t>프락시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0528266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학습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게이트웨이의 비교 및 배치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유용한 활용 방법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실제 네트워크 상의 배치 및 트래픽이 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서버로 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브라우저에서의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요청과 서버 요청의 차이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어떻게 브라우저의 동작을 바꾸는가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헤더와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메서드를 통하여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통과하는 메시지 경로 기록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프락시에</a:t>
            </a:r>
            <a:r>
              <a:rPr kumimoji="1" lang="ko-KR" altLang="en-US" dirty="0">
                <a:solidFill>
                  <a:schemeClr val="tx2"/>
                </a:solidFill>
              </a:rPr>
              <a:t> 기반한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접근 제어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서로 다른 버전의 </a:t>
            </a:r>
            <a:r>
              <a:rPr kumimoji="1" lang="ko-KR" altLang="en-US" dirty="0" err="1">
                <a:solidFill>
                  <a:schemeClr val="tx2"/>
                </a:solidFill>
              </a:rPr>
              <a:t>클라이언와</a:t>
            </a:r>
            <a:r>
              <a:rPr kumimoji="1" lang="ko-KR" altLang="en-US" dirty="0">
                <a:solidFill>
                  <a:schemeClr val="tx2"/>
                </a:solidFill>
              </a:rPr>
              <a:t> 서버 사이에서 </a:t>
            </a:r>
            <a:r>
              <a:rPr kumimoji="1" lang="ko-KR" altLang="en-US" dirty="0" err="1">
                <a:solidFill>
                  <a:schemeClr val="tx2"/>
                </a:solidFill>
              </a:rPr>
              <a:t>가각의</a:t>
            </a:r>
            <a:r>
              <a:rPr kumimoji="1" lang="ko-KR" altLang="en-US" dirty="0">
                <a:solidFill>
                  <a:schemeClr val="tx2"/>
                </a:solidFill>
              </a:rPr>
              <a:t> 다른 기능을 지원하는가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056148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</a:t>
            </a:r>
            <a:r>
              <a:rPr kumimoji="1" lang="ko-KR" altLang="en-US" dirty="0">
                <a:solidFill>
                  <a:schemeClr val="tx2"/>
                </a:solidFill>
              </a:rPr>
              <a:t> 웹 중개자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클라이언트 입장에서 트랜잭션을 수행하는 중개인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웹 서버이기도 하고 웹 클라이언트이기도 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AF5379D-BA1A-9447-AE52-B9628A714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442" y="3567266"/>
            <a:ext cx="8790680" cy="294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6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ore-KR" sz="5400" dirty="0"/>
              <a:t>1</a:t>
            </a:r>
            <a:r>
              <a:rPr kumimoji="1" lang="ko-KR" altLang="en-US" sz="5400" dirty="0"/>
              <a:t>부 </a:t>
            </a:r>
            <a:r>
              <a:rPr kumimoji="1" lang="en-US" altLang="ko-KR" sz="5400" dirty="0"/>
              <a:t>HTTP: </a:t>
            </a:r>
            <a:r>
              <a:rPr kumimoji="1" lang="ko-KR" altLang="en-US" sz="5400" dirty="0"/>
              <a:t>웹의 기초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2732352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.6.2</a:t>
            </a:r>
            <a:r>
              <a:rPr kumimoji="1" lang="ko-KR" altLang="en-US" dirty="0">
                <a:solidFill>
                  <a:schemeClr val="tx2"/>
                </a:solidFill>
              </a:rPr>
              <a:t> 접속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 그리고 포트 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메시지 전송 이전에 인터넷 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(Internet Protocol, IP)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주소와 포트번호를 사용해 클라이언트와 서버 사이에 </a:t>
            </a:r>
            <a:r>
              <a:rPr kumimoji="1" lang="en-US" altLang="ko-KR" sz="1400" dirty="0">
                <a:solidFill>
                  <a:schemeClr val="tx2"/>
                </a:solidFill>
              </a:rPr>
              <a:t>TCP/IP</a:t>
            </a:r>
            <a:r>
              <a:rPr kumimoji="1" lang="ko-KR" altLang="en-US" sz="1400" dirty="0">
                <a:solidFill>
                  <a:schemeClr val="tx2"/>
                </a:solidFill>
              </a:rPr>
              <a:t> 커넥션을 맺어야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위해서는 서버의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그 서버에서 실행 중인 프로그램이 사용 중인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sz="1400" dirty="0">
                <a:solidFill>
                  <a:schemeClr val="tx2"/>
                </a:solidFill>
              </a:rPr>
              <a:t> 필요하다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marL="0" lvl="2" indent="0">
              <a:buNone/>
            </a:pPr>
            <a:endParaRPr kumimoji="1" lang="en-US" altLang="ko-KR" sz="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이용하여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주소와 포트번호를 알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주소에 대한 이해하기 쉬운 별명이다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도메인 이름은 도메인 이름 서비스</a:t>
            </a:r>
            <a:r>
              <a:rPr kumimoji="1" lang="en-US" altLang="ko-KR" sz="1400" dirty="0">
                <a:solidFill>
                  <a:schemeClr val="tx2"/>
                </a:solidFill>
              </a:rPr>
              <a:t>(Domain Name Service, DNS)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통해 쉽게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변환될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E320894-2599-C840-A23B-C9B03F662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90" t="2262" r="12135"/>
          <a:stretch/>
        </p:blipFill>
        <p:spPr>
          <a:xfrm>
            <a:off x="630195" y="2832400"/>
            <a:ext cx="3960937" cy="382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98539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6.1.1</a:t>
            </a:r>
            <a:r>
              <a:rPr kumimoji="1" lang="ko-KR" altLang="en-US" dirty="0">
                <a:solidFill>
                  <a:schemeClr val="tx2"/>
                </a:solidFill>
              </a:rPr>
              <a:t> 개인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공유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하나의 클라이언트가 독점하느냐 아니면 여러 클라이언트가 공유하느냐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공용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대부분의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공용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중앙 </a:t>
            </a:r>
            <a:r>
              <a:rPr kumimoji="1" lang="ko-KR" altLang="en-US" dirty="0" err="1">
                <a:solidFill>
                  <a:schemeClr val="tx2"/>
                </a:solidFill>
              </a:rPr>
              <a:t>집중형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관리에 더 효율적이고 쉬움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캐시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등 몇몇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사용자가 많을수록 유리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개인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PC</a:t>
            </a:r>
            <a:r>
              <a:rPr kumimoji="1" lang="ko-KR" altLang="en-US" dirty="0">
                <a:solidFill>
                  <a:schemeClr val="tx2"/>
                </a:solidFill>
              </a:rPr>
              <a:t>에서 실행되는 형태로 꾸준히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브라우저 기능 확장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성능 개선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ISP </a:t>
            </a:r>
            <a:r>
              <a:rPr kumimoji="1" lang="ko-KR" altLang="en-US" dirty="0">
                <a:solidFill>
                  <a:schemeClr val="tx2"/>
                </a:solidFill>
              </a:rPr>
              <a:t>광고 등을 목적으로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작은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사용자 컴퓨터에서 직접 실행하는 경우도</a:t>
            </a:r>
            <a:r>
              <a:rPr kumimoji="1" lang="en-US" altLang="ko-KR" dirty="0">
                <a:solidFill>
                  <a:schemeClr val="tx2"/>
                </a:solidFill>
              </a:rPr>
              <a:t>.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있음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38726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대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b="1" dirty="0">
                <a:solidFill>
                  <a:schemeClr val="tx2"/>
                </a:solidFill>
              </a:rPr>
              <a:t> 같은 프로토콜</a:t>
            </a:r>
            <a:r>
              <a:rPr kumimoji="1" lang="ko-KR" altLang="en-US" dirty="0">
                <a:solidFill>
                  <a:schemeClr val="tx2"/>
                </a:solidFill>
              </a:rPr>
              <a:t>을 사용하는 둘 이상의 애플리케이션을 연결하고 </a:t>
            </a:r>
            <a:r>
              <a:rPr kumimoji="1" lang="ko-KR" altLang="en-US" b="1" dirty="0">
                <a:solidFill>
                  <a:schemeClr val="tx2"/>
                </a:solidFill>
              </a:rPr>
              <a:t>게이트웨이는 서로 다른 프로토콜</a:t>
            </a:r>
            <a:r>
              <a:rPr kumimoji="1" lang="ko-KR" altLang="en-US" dirty="0">
                <a:solidFill>
                  <a:schemeClr val="tx2"/>
                </a:solidFill>
              </a:rPr>
              <a:t>을 사용하는 둘 이상을 연결한다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종종 게이트웨이의 기능을 구현하므로 실질적인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차이는 모호하다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9EFD9A-BAA3-3E43-BC62-3A841C3D3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583" y="2316800"/>
            <a:ext cx="8345213" cy="413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221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보안 개선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성능 향상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비용 절약 및 유용한 웹 서비스 구현을 위해 트래픽을 감시하고 수정할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어린이 필터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성인 컨텐츠 차단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568CAD2-A309-F84D-B9FF-0429E15D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5517" y="3264801"/>
            <a:ext cx="5261037" cy="258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0520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문서 접근 </a:t>
            </a:r>
            <a:r>
              <a:rPr kumimoji="1" lang="ko-KR" altLang="en-US" b="1" dirty="0" err="1">
                <a:solidFill>
                  <a:schemeClr val="tx2"/>
                </a:solidFill>
              </a:rPr>
              <a:t>제어자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중앙화 된 접근 제어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보안 방화벽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in/out </a:t>
            </a:r>
            <a:r>
              <a:rPr kumimoji="1" lang="ko-KR" altLang="en-US" dirty="0">
                <a:solidFill>
                  <a:schemeClr val="tx2"/>
                </a:solidFill>
              </a:rPr>
              <a:t>응용 레벨 프로토콜의 흐름을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한 지점에서 통제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바이러스 차단을 위한 </a:t>
            </a:r>
            <a:r>
              <a:rPr kumimoji="1" lang="en-US" altLang="ko-KR" dirty="0">
                <a:solidFill>
                  <a:schemeClr val="tx2"/>
                </a:solidFill>
              </a:rPr>
              <a:t>hook</a:t>
            </a:r>
            <a:r>
              <a:rPr kumimoji="1" lang="ko-KR" altLang="en-US" dirty="0">
                <a:solidFill>
                  <a:schemeClr val="tx2"/>
                </a:solidFill>
              </a:rPr>
              <a:t> 제공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F62799-77DB-F94F-87FE-8B91A26FA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960" y="1918228"/>
            <a:ext cx="3771900" cy="2159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C7BE06-F153-874A-86A0-AA4381966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160" y="4159532"/>
            <a:ext cx="39497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276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웹 캐시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사본 저장을 통해 속도 향상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대리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서버인 것처럼 위장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공용 컨텐츠에 대한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느린  웹 서버의 성능을 개선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서버 가속기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 라우팅과 결합하여 주문형 복제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컨텐츠의 분산 네트워크를 만들기 위해 사용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4DDA9D-EC71-DA4A-B8D1-A229301CB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561" y="1803780"/>
            <a:ext cx="3771900" cy="21593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C52F300-675D-114F-9E9E-3A951241B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52" y="4326239"/>
            <a:ext cx="4788760" cy="1364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3263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컨텐츠 라우터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인터넷 </a:t>
            </a:r>
            <a:r>
              <a:rPr kumimoji="1" lang="ko-KR" altLang="en-US" dirty="0" err="1">
                <a:solidFill>
                  <a:schemeClr val="tx2"/>
                </a:solidFill>
              </a:rPr>
              <a:t>트랙픽</a:t>
            </a:r>
            <a:r>
              <a:rPr kumimoji="1" lang="ko-KR" altLang="en-US" dirty="0">
                <a:solidFill>
                  <a:schemeClr val="tx2"/>
                </a:solidFill>
              </a:rPr>
              <a:t> 조건과 컨텐츠의 종류에 따라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요청을 특정 웹 서버로 유도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사용자들에게 맞춤형 서비스 제공 용도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 err="1">
                <a:solidFill>
                  <a:schemeClr val="tx2"/>
                </a:solidFill>
              </a:rPr>
              <a:t>트랜스코더</a:t>
            </a:r>
            <a:r>
              <a:rPr kumimoji="1" lang="en-US" altLang="ko-KR" b="1" dirty="0">
                <a:solidFill>
                  <a:schemeClr val="tx2"/>
                </a:solidFill>
              </a:rPr>
              <a:t>(</a:t>
            </a:r>
            <a:r>
              <a:rPr kumimoji="1" lang="ko-KR" altLang="en-US" b="1" dirty="0">
                <a:solidFill>
                  <a:schemeClr val="tx2"/>
                </a:solidFill>
              </a:rPr>
              <a:t>데이터 형식을 자연스럽게 변경</a:t>
            </a:r>
            <a:r>
              <a:rPr kumimoji="1" lang="en-US" altLang="ko-KR" b="1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컨텐츠를 클라이언트에 전달하기 전에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본문 포맷을 수정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이미지 포맷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크기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텍스트 압축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언어 변환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F85405-FE56-A047-9946-F7B9BE9A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262" y="1555209"/>
            <a:ext cx="3803899" cy="25313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FA3790E-3EE3-7447-BE36-C4E934F3AE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12" y="4209786"/>
            <a:ext cx="43434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0277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6.2</a:t>
            </a:r>
            <a:r>
              <a:rPr kumimoji="1" lang="ko-KR" altLang="en-US" dirty="0">
                <a:solidFill>
                  <a:schemeClr val="tx2"/>
                </a:solidFill>
              </a:rPr>
              <a:t> 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b="1" dirty="0" err="1">
                <a:solidFill>
                  <a:schemeClr val="tx2"/>
                </a:solidFill>
              </a:rPr>
              <a:t>익명화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메시지에서 신원 식별이 가능한 특성들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(IP </a:t>
            </a:r>
            <a:r>
              <a:rPr kumimoji="1" lang="ko-KR" altLang="en-US" dirty="0">
                <a:solidFill>
                  <a:schemeClr val="tx2"/>
                </a:solidFill>
              </a:rPr>
              <a:t>주소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From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Referer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쿠키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세션 아이디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적극적으로 제거함으로써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개인 정보 보호와 익명성을 보장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AF114B-890E-4E4E-BA17-FDD5490FC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1737" y="4124456"/>
            <a:ext cx="5784386" cy="2243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20243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어디에 있는가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네트워크에 배치되는가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연쇄가 계층을 이루는가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트래픽이 올바르게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찾아가는가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519295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버서</a:t>
            </a:r>
            <a:r>
              <a:rPr kumimoji="1" lang="ko-KR" altLang="en-US" dirty="0">
                <a:solidFill>
                  <a:schemeClr val="tx2"/>
                </a:solidFill>
              </a:rPr>
              <a:t> 배치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출구</a:t>
            </a:r>
            <a:r>
              <a:rPr kumimoji="1" lang="en-US" altLang="ko-KR" b="1" dirty="0">
                <a:solidFill>
                  <a:schemeClr val="tx2"/>
                </a:solidFill>
              </a:rPr>
              <a:t>(Egress)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로컬 네트워크의 출구에 배치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방화벽 제공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요금 절약 및 트래픽 성능 개선의 목적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부적절한 컨텐츠 차단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접근</a:t>
            </a:r>
            <a:r>
              <a:rPr kumimoji="1" lang="en-US" altLang="ko-KR" b="1" dirty="0">
                <a:solidFill>
                  <a:schemeClr val="tx2"/>
                </a:solidFill>
              </a:rPr>
              <a:t>(</a:t>
            </a:r>
            <a:r>
              <a:rPr kumimoji="1" lang="ko-KR" altLang="en-US" b="1" dirty="0">
                <a:solidFill>
                  <a:schemeClr val="tx2"/>
                </a:solidFill>
              </a:rPr>
              <a:t>입구</a:t>
            </a:r>
            <a:r>
              <a:rPr kumimoji="1" lang="en-US" altLang="ko-KR" b="1" dirty="0">
                <a:solidFill>
                  <a:schemeClr val="tx2"/>
                </a:solidFill>
              </a:rPr>
              <a:t>)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고객 요청 처리를 위해 </a:t>
            </a:r>
            <a:r>
              <a:rPr kumimoji="1" lang="en-US" altLang="ko-KR" dirty="0">
                <a:solidFill>
                  <a:schemeClr val="tx2"/>
                </a:solidFill>
              </a:rPr>
              <a:t>ISP </a:t>
            </a:r>
            <a:r>
              <a:rPr kumimoji="1" lang="ko-KR" altLang="en-US" dirty="0">
                <a:solidFill>
                  <a:schemeClr val="tx2"/>
                </a:solidFill>
              </a:rPr>
              <a:t>접근 지점에 위치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대리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네트워크 가장 끝에 있는 웹 서버들의 바로 앞에 위치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필요할 때만 웹 서버에 리소스 요청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보안 기능 및 캐시 기능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웹 서버로 가장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네트워크 교환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네트워크 사이의 인터넷 </a:t>
            </a:r>
            <a:r>
              <a:rPr kumimoji="1" lang="ko-KR" altLang="en-US" dirty="0" err="1">
                <a:solidFill>
                  <a:schemeClr val="tx2"/>
                </a:solidFill>
              </a:rPr>
              <a:t>피어링</a:t>
            </a:r>
            <a:r>
              <a:rPr kumimoji="1" lang="ko-KR" altLang="en-US" dirty="0">
                <a:solidFill>
                  <a:schemeClr val="tx2"/>
                </a:solidFill>
              </a:rPr>
              <a:t> 교환 지점에 위치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인터넷 혼잡을 완화하고 트래픽 흐름을 감시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F00BFE-4975-A14F-A369-F325BD556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04" y="2216980"/>
            <a:ext cx="3786858" cy="44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20764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프락시들은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계층</a:t>
            </a:r>
            <a:r>
              <a:rPr kumimoji="1" lang="ko-KR" altLang="en-US" dirty="0">
                <a:solidFill>
                  <a:schemeClr val="tx2"/>
                </a:solidFill>
              </a:rPr>
              <a:t>이란 연쇄를 구성할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계층에서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프락시들은</a:t>
            </a:r>
            <a:r>
              <a:rPr kumimoji="1" lang="ko-KR" altLang="en-US" dirty="0">
                <a:solidFill>
                  <a:schemeClr val="tx2"/>
                </a:solidFill>
              </a:rPr>
              <a:t> 부모와 자식의 관계를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서버에 가까운 쪽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다음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은 부모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클라이언트에 가까운 쪽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다음 아웃바운드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은 자식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238AF9-2284-9C4B-A71F-BB539258B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039" y="3532009"/>
            <a:ext cx="9816661" cy="260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25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.6.3</a:t>
            </a:r>
            <a:r>
              <a:rPr kumimoji="1" lang="ko-KR" altLang="en-US" dirty="0">
                <a:solidFill>
                  <a:schemeClr val="tx2"/>
                </a:solidFill>
              </a:rPr>
              <a:t> 텔넷</a:t>
            </a:r>
            <a:r>
              <a:rPr kumimoji="1" lang="en-US" altLang="ko-KR" dirty="0">
                <a:solidFill>
                  <a:schemeClr val="tx2"/>
                </a:solidFill>
              </a:rPr>
              <a:t>(Telnet)</a:t>
            </a:r>
            <a:r>
              <a:rPr kumimoji="1" lang="ko-KR" altLang="en-US" dirty="0">
                <a:solidFill>
                  <a:schemeClr val="tx2"/>
                </a:solidFill>
              </a:rPr>
              <a:t>을 이용한 실제 예제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$ telnet </a:t>
            </a:r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www.joes-hardware.com</a:t>
            </a:r>
            <a:r>
              <a:rPr kumimoji="1" lang="en-US" altLang="ko-KR" sz="1400" dirty="0">
                <a:solidFill>
                  <a:schemeClr val="tx2"/>
                </a:solidFill>
              </a:rPr>
              <a:t> 80 </a:t>
            </a:r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74117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 컨텐츠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여러 가지 판단 근거에 의해 메시지를 다양하고 유동적인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서버와 원 서버들의 집합에 보낼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165ADF0-787D-DA48-9488-CB6569E72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269" y="2199402"/>
            <a:ext cx="7445835" cy="425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830793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계층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동적 부모 선택의 몇 가지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부하 균형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부하 분산을 위해 부모들의 작업량 수준에 근거해 부모 선택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지리적 인접성에 근거한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원 서버의 지역을 담당하는 부모 선택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프로토콜</a:t>
            </a:r>
            <a:r>
              <a:rPr kumimoji="1" lang="en-US" altLang="ko-KR" b="1" dirty="0">
                <a:solidFill>
                  <a:schemeClr val="tx2"/>
                </a:solidFill>
              </a:rPr>
              <a:t>/</a:t>
            </a:r>
            <a:r>
              <a:rPr kumimoji="1" lang="ko-KR" altLang="en-US" b="1" dirty="0">
                <a:solidFill>
                  <a:schemeClr val="tx2"/>
                </a:solidFill>
              </a:rPr>
              <a:t>타입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근거하여 다른 부모나 원 서버로 라우팅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유료 서비스 가입자를 위한 라우팅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빠른 서비스를 위해 대형 캐시나 압축 엔진으로 라우팅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동적 부모 라우팅 </a:t>
            </a:r>
            <a:r>
              <a:rPr kumimoji="1" lang="ko-KR" altLang="en-US" dirty="0" err="1">
                <a:solidFill>
                  <a:schemeClr val="tx2"/>
                </a:solidFill>
              </a:rPr>
              <a:t>로직은</a:t>
            </a:r>
            <a:r>
              <a:rPr kumimoji="1" lang="ko-KR" altLang="en-US" dirty="0">
                <a:solidFill>
                  <a:schemeClr val="tx2"/>
                </a:solidFill>
              </a:rPr>
              <a:t> 제품마다 다르게 구현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174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6.3.3</a:t>
            </a:r>
            <a:r>
              <a:rPr kumimoji="1" lang="ko-KR" altLang="en-US" dirty="0">
                <a:solidFill>
                  <a:schemeClr val="tx2"/>
                </a:solidFill>
              </a:rPr>
              <a:t> 어떻게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트래픽을 처리하는가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 트래픽이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가도록 만드는 방법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클라이언트를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많은 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브라우저들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들은 수동 혹은 자동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지원한다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>
                <a:solidFill>
                  <a:schemeClr val="tx2"/>
                </a:solidFill>
              </a:rPr>
              <a:t>네트워크를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스위칭 장치와 라우팅 장치를 이용해 클라이언트 모르게 네트워크 인프라를 가로채 웹 트래픽을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DNS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b="1" dirty="0">
                <a:solidFill>
                  <a:schemeClr val="tx2"/>
                </a:solidFill>
              </a:rPr>
              <a:t>Namespace</a:t>
            </a:r>
            <a:r>
              <a:rPr kumimoji="1" lang="ko-KR" altLang="en-US" b="1" dirty="0" err="1">
                <a:solidFill>
                  <a:schemeClr val="tx2"/>
                </a:solidFill>
              </a:rPr>
              <a:t>를</a:t>
            </a:r>
            <a:r>
              <a:rPr kumimoji="1" lang="ko-KR" altLang="en-US" b="1" dirty="0">
                <a:solidFill>
                  <a:schemeClr val="tx2"/>
                </a:solidFill>
              </a:rPr>
              <a:t>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이름 테이블을 수동으로 편집하거나 사용할 적절한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서버를 계산해주는 특별한 동적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서버를 이용해 조정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웹 서버를 수정한다</a:t>
            </a:r>
            <a:r>
              <a:rPr kumimoji="1" lang="en-US" altLang="ko-KR" b="1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서버에서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명령</a:t>
            </a:r>
            <a:r>
              <a:rPr kumimoji="1" lang="en-US" altLang="ko-KR" dirty="0">
                <a:solidFill>
                  <a:schemeClr val="tx2"/>
                </a:solidFill>
              </a:rPr>
              <a:t>(305</a:t>
            </a:r>
            <a:r>
              <a:rPr kumimoji="1" lang="ko-KR" altLang="en-US" dirty="0">
                <a:solidFill>
                  <a:schemeClr val="tx2"/>
                </a:solidFill>
              </a:rPr>
              <a:t> 코드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을 응답하여 클라이언트의 요청을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시킨다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9A8EF31-FC05-CD43-A8CA-A76D17424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20" y="3530200"/>
            <a:ext cx="5152214" cy="327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071382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55000" lnSpcReduction="20000"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대부분의 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 기능이 있음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수동 설정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사용하겠다고 명시적으로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브라우저 기본 설정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브라우저 벤더가 미리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b="1" dirty="0">
                <a:solidFill>
                  <a:schemeClr val="tx2"/>
                </a:solidFill>
              </a:rPr>
              <a:t>(Proxy auto-configuration, PAC)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자바스크립트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dirty="0">
                <a:solidFill>
                  <a:schemeClr val="tx2"/>
                </a:solidFill>
              </a:rPr>
              <a:t>(PAC)</a:t>
            </a:r>
            <a:r>
              <a:rPr kumimoji="1" lang="ko-KR" altLang="en-US" dirty="0">
                <a:solidFill>
                  <a:schemeClr val="tx2"/>
                </a:solidFill>
              </a:rPr>
              <a:t> 파일에 대한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b="1" dirty="0">
                <a:solidFill>
                  <a:schemeClr val="tx2"/>
                </a:solidFill>
              </a:rPr>
              <a:t>WPAD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b="1" dirty="0">
                <a:solidFill>
                  <a:schemeClr val="tx2"/>
                </a:solidFill>
              </a:rPr>
              <a:t> 발견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대부분의 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자동설정</a:t>
            </a:r>
            <a:r>
              <a:rPr kumimoji="1" lang="ko-KR" altLang="en-US" dirty="0">
                <a:solidFill>
                  <a:schemeClr val="tx2"/>
                </a:solidFill>
              </a:rPr>
              <a:t> 파일을 다운로드 받을 수 있는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설정 서버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자동으로 찾아주는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자동발견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r>
              <a:rPr kumimoji="1" lang="en-US" altLang="ko-KR" dirty="0">
                <a:solidFill>
                  <a:schemeClr val="tx2"/>
                </a:solidFill>
              </a:rPr>
              <a:t>(Web Proxy </a:t>
            </a:r>
            <a:r>
              <a:rPr kumimoji="1" lang="en-US" altLang="ko-KR" dirty="0" err="1">
                <a:solidFill>
                  <a:schemeClr val="tx2"/>
                </a:solidFill>
              </a:rPr>
              <a:t>Autodiscovery</a:t>
            </a:r>
            <a:r>
              <a:rPr kumimoji="1" lang="en-US" altLang="ko-KR" dirty="0">
                <a:solidFill>
                  <a:schemeClr val="tx2"/>
                </a:solidFill>
              </a:rPr>
              <a:t> Protocol)</a:t>
            </a:r>
            <a:r>
              <a:rPr kumimoji="1" lang="ko-KR" altLang="en-US" dirty="0">
                <a:solidFill>
                  <a:schemeClr val="tx2"/>
                </a:solidFill>
              </a:rPr>
              <a:t>을 지원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59032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6.4.1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수동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많은 웹 클라이언트가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포트를 지정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ISP(Internet Service Provider)</a:t>
            </a:r>
            <a:r>
              <a:rPr kumimoji="1" lang="ko-KR" altLang="en-US" dirty="0">
                <a:solidFill>
                  <a:schemeClr val="tx2"/>
                </a:solidFill>
              </a:rPr>
              <a:t>에서 미리 설정된 브라우저나 웹 트래픽을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서버로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</a:t>
            </a:r>
            <a:r>
              <a:rPr kumimoji="1" lang="ko-KR" altLang="en-US" dirty="0">
                <a:solidFill>
                  <a:schemeClr val="tx2"/>
                </a:solidFill>
              </a:rPr>
              <a:t> 하는 맞춤형 운영체제를 구입하기도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99065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6.4.2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수동 설정은 편리하지만 유연하지 못함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수동 설정은 큰 조직에서는 관리 문제를 야기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자동 설정</a:t>
            </a:r>
            <a:r>
              <a:rPr kumimoji="1" lang="en-US" altLang="ko-KR" dirty="0">
                <a:solidFill>
                  <a:schemeClr val="tx2"/>
                </a:solidFill>
              </a:rPr>
              <a:t>(PAC)</a:t>
            </a:r>
            <a:r>
              <a:rPr kumimoji="1" lang="ko-KR" altLang="en-US" dirty="0">
                <a:solidFill>
                  <a:schemeClr val="tx2"/>
                </a:solidFill>
              </a:rPr>
              <a:t> 파일은 상황에 맞게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설정을 처리해주는 자바스크립트 프로그램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사용을 위해서는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브라우저에 설정해야 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파일은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en-US" altLang="ko-KR" dirty="0" err="1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확장자를</a:t>
            </a:r>
            <a:r>
              <a:rPr kumimoji="1" lang="ko-KR" altLang="en-US" dirty="0">
                <a:solidFill>
                  <a:schemeClr val="tx2"/>
                </a:solidFill>
              </a:rPr>
              <a:t> 가지며 </a:t>
            </a:r>
            <a:r>
              <a:rPr kumimoji="1" lang="en-US" altLang="ko-KR" dirty="0">
                <a:solidFill>
                  <a:schemeClr val="tx2"/>
                </a:solidFill>
              </a:rPr>
              <a:t>MIME</a:t>
            </a:r>
            <a:r>
              <a:rPr kumimoji="1" lang="ko-KR" altLang="en-US" dirty="0">
                <a:solidFill>
                  <a:schemeClr val="tx2"/>
                </a:solidFill>
              </a:rPr>
              <a:t> 타입은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‘application/x-ns-proxy-</a:t>
            </a:r>
            <a:r>
              <a:rPr kumimoji="1" lang="en-US" altLang="ko-KR" dirty="0" err="1">
                <a:solidFill>
                  <a:schemeClr val="tx2"/>
                </a:solidFill>
              </a:rPr>
              <a:t>autoconfig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각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파일은 적절한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계산해주는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 err="1">
                <a:solidFill>
                  <a:schemeClr val="tx2"/>
                </a:solidFill>
              </a:rPr>
              <a:t>FindProxyForUrl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dirty="0" err="1">
                <a:solidFill>
                  <a:schemeClr val="tx2"/>
                </a:solidFill>
              </a:rPr>
              <a:t>url</a:t>
            </a:r>
            <a:r>
              <a:rPr kumimoji="1" lang="en-US" altLang="ko-KR" dirty="0">
                <a:solidFill>
                  <a:schemeClr val="tx2"/>
                </a:solidFill>
              </a:rPr>
              <a:t>, host)</a:t>
            </a:r>
            <a:r>
              <a:rPr kumimoji="1" lang="ko-KR" altLang="en-US" dirty="0">
                <a:solidFill>
                  <a:schemeClr val="tx2"/>
                </a:solidFill>
              </a:rPr>
              <a:t> 함수를 정의해야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37968AD4-5FF0-AE4D-8CE0-47FA92ECAD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459325"/>
              </p:ext>
            </p:extLst>
          </p:nvPr>
        </p:nvGraphicFramePr>
        <p:xfrm>
          <a:off x="268358" y="4955255"/>
          <a:ext cx="5117053" cy="1630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777">
                  <a:extLst>
                    <a:ext uri="{9D8B030D-6E8A-4147-A177-3AD203B41FA5}">
                      <a16:colId xmlns:a16="http://schemas.microsoft.com/office/drawing/2014/main" val="1670657419"/>
                    </a:ext>
                  </a:extLst>
                </a:gridCol>
                <a:gridCol w="2950276">
                  <a:extLst>
                    <a:ext uri="{9D8B030D-6E8A-4147-A177-3AD203B41FA5}">
                      <a16:colId xmlns:a16="http://schemas.microsoft.com/office/drawing/2014/main" val="8746748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ko-KR" sz="1400" dirty="0" err="1">
                          <a:solidFill>
                            <a:schemeClr val="bg1"/>
                          </a:solidFill>
                        </a:rPr>
                        <a:t>FindProxyForUrl</a:t>
                      </a:r>
                      <a:r>
                        <a:rPr kumimoji="1" lang="ko-KR" altLang="en-US" sz="14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kumimoji="1" lang="ko-KR" altLang="en-US" sz="1400" dirty="0" err="1">
                          <a:solidFill>
                            <a:schemeClr val="bg1"/>
                          </a:solidFill>
                        </a:rPr>
                        <a:t>반환값</a:t>
                      </a:r>
                      <a:endParaRPr lang="ko-Kore-KR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693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없이 연결이 직접 이루어져야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9624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</a:t>
                      </a:r>
                      <a:r>
                        <a:rPr lang="en-US" altLang="ko-Kore-KR" sz="1400" dirty="0" err="1"/>
                        <a:t>host:port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지정한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사용해야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76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SOCKS </a:t>
                      </a:r>
                      <a:r>
                        <a:rPr lang="en-US" altLang="ko-Kore-KR" sz="1400" dirty="0" err="1"/>
                        <a:t>host:port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지정한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SOCKS </a:t>
                      </a:r>
                      <a:r>
                        <a:rPr lang="ko-KR" altLang="en-US" sz="1400" dirty="0"/>
                        <a:t>서버를 사용해야 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3909871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9AA4E7A-BD57-3342-A3FD-18EA0FBCD91A}"/>
              </a:ext>
            </a:extLst>
          </p:cNvPr>
          <p:cNvSpPr txBox="1"/>
          <p:nvPr/>
        </p:nvSpPr>
        <p:spPr>
          <a:xfrm>
            <a:off x="292778" y="3046625"/>
            <a:ext cx="5072853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ore-KR" sz="1200" dirty="0"/>
              <a:t>function </a:t>
            </a:r>
            <a:r>
              <a:rPr kumimoji="1" lang="en-US" altLang="ko-Kore-KR" sz="1200" dirty="0" err="1"/>
              <a:t>FindProxyForUrl</a:t>
            </a:r>
            <a:r>
              <a:rPr kumimoji="1" lang="en-US" altLang="ko-Kore-KR" sz="1200" dirty="0"/>
              <a:t>(</a:t>
            </a:r>
            <a:r>
              <a:rPr kumimoji="1" lang="en-US" altLang="ko-Kore-KR" sz="1200" dirty="0" err="1"/>
              <a:t>url</a:t>
            </a:r>
            <a:r>
              <a:rPr kumimoji="1" lang="en-US" altLang="ko-Kore-KR" sz="1200" dirty="0"/>
              <a:t>, host) {</a:t>
            </a:r>
          </a:p>
          <a:p>
            <a:r>
              <a:rPr kumimoji="1" lang="en-US" altLang="ko-Kore-KR" sz="1200" dirty="0"/>
              <a:t>    if (</a:t>
            </a:r>
            <a:r>
              <a:rPr kumimoji="1" lang="en-US" altLang="ko-Kore-KR" sz="1200" dirty="0" err="1"/>
              <a:t>url.substring</a:t>
            </a:r>
            <a:r>
              <a:rPr kumimoji="1" lang="en-US" altLang="ko-Kore-KR" sz="1200" dirty="0"/>
              <a:t>(0, 5) == “http:”) {</a:t>
            </a:r>
          </a:p>
          <a:p>
            <a:r>
              <a:rPr kumimoji="1" lang="en-US" altLang="ko-Kore-KR" sz="1200" dirty="0"/>
              <a:t>        return “PROXY http-proxy.mydomain.com:8080”;</a:t>
            </a:r>
          </a:p>
          <a:p>
            <a:r>
              <a:rPr kumimoji="1" lang="en-US" altLang="ko-Kore-KR" sz="1200" dirty="0"/>
              <a:t>    } else if (</a:t>
            </a:r>
            <a:r>
              <a:rPr kumimoji="1" lang="en-US" altLang="ko-Kore-KR" sz="1200" dirty="0" err="1"/>
              <a:t>url.substring</a:t>
            </a:r>
            <a:r>
              <a:rPr kumimoji="1" lang="en-US" altLang="ko-Kore-KR" sz="1200" dirty="0"/>
              <a:t>(0, 4) == “ftp:”) {</a:t>
            </a:r>
          </a:p>
          <a:p>
            <a:r>
              <a:rPr kumimoji="1" lang="en-US" altLang="ko-Kore-KR" sz="1200" dirty="0"/>
              <a:t>        return “PROXY ftp-proxy.mydomain.com:8080”;</a:t>
            </a:r>
          </a:p>
          <a:p>
            <a:r>
              <a:rPr kumimoji="1" lang="en-US" altLang="ko-Kore-KR" sz="1200" dirty="0"/>
              <a:t>    } else {</a:t>
            </a:r>
          </a:p>
          <a:p>
            <a:r>
              <a:rPr kumimoji="1" lang="en-US" altLang="ko-Kore-KR" sz="1200" dirty="0"/>
              <a:t>        return “DIRECT”</a:t>
            </a:r>
          </a:p>
          <a:p>
            <a:r>
              <a:rPr kumimoji="1" lang="en-US" altLang="ko-Kore-KR" sz="1200" dirty="0"/>
              <a:t>    }</a:t>
            </a:r>
          </a:p>
          <a:p>
            <a:r>
              <a:rPr kumimoji="1" lang="en-US" altLang="ko-Kore-KR" sz="1200" dirty="0"/>
              <a:t>}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33076719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6.4.3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설정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WPAD: </a:t>
            </a:r>
            <a:r>
              <a:rPr kumimoji="1" lang="ko-KR" altLang="en-US" dirty="0">
                <a:solidFill>
                  <a:schemeClr val="tx2"/>
                </a:solidFill>
              </a:rPr>
              <a:t>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자동발견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브라우저에게 알맞은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파일을 자동으로 찾아주는 알고리즘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>
                <a:solidFill>
                  <a:schemeClr val="tx2"/>
                </a:solidFill>
              </a:rPr>
              <a:t> 프로토콜이 구현된 클라이언트의 동작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PAC 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찾기 위해 </a:t>
            </a: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주어진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에서 </a:t>
            </a:r>
            <a:r>
              <a:rPr kumimoji="1" lang="en-US" altLang="ko-KR" dirty="0">
                <a:solidFill>
                  <a:schemeClr val="tx2"/>
                </a:solidFill>
              </a:rPr>
              <a:t>PAC </a:t>
            </a:r>
            <a:r>
              <a:rPr kumimoji="1" lang="ko-KR" altLang="en-US" dirty="0">
                <a:solidFill>
                  <a:schemeClr val="tx2"/>
                </a:solidFill>
              </a:rPr>
              <a:t>파일을 가져온다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알아내기 위해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파일을 실행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알아낸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서버를 이용해서 요청을 처리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WPAD</a:t>
            </a:r>
            <a:r>
              <a:rPr kumimoji="1" lang="ko-KR" altLang="en-US" dirty="0">
                <a:solidFill>
                  <a:schemeClr val="tx2"/>
                </a:solidFill>
              </a:rPr>
              <a:t>는 올바른 </a:t>
            </a:r>
            <a:r>
              <a:rPr kumimoji="1" lang="en-US" altLang="ko-KR" dirty="0">
                <a:solidFill>
                  <a:schemeClr val="tx2"/>
                </a:solidFill>
              </a:rPr>
              <a:t>PAC</a:t>
            </a:r>
            <a:r>
              <a:rPr kumimoji="1" lang="ko-KR" altLang="en-US" dirty="0">
                <a:solidFill>
                  <a:schemeClr val="tx2"/>
                </a:solidFill>
              </a:rPr>
              <a:t> 파일 발견을 위해 일련의 리소스 발견 기법을 사용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성공할 때까지 여러 기법을 하나씩 시도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동적 호스트 발견 규약</a:t>
            </a:r>
            <a:r>
              <a:rPr kumimoji="1" lang="en-US" altLang="ko-KR" dirty="0">
                <a:solidFill>
                  <a:schemeClr val="tx2"/>
                </a:solidFill>
              </a:rPr>
              <a:t>(DHCP)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 </a:t>
            </a:r>
            <a:r>
              <a:rPr kumimoji="1" lang="ko-KR" altLang="en-US" dirty="0">
                <a:solidFill>
                  <a:schemeClr val="tx2"/>
                </a:solidFill>
              </a:rPr>
              <a:t>서비스 위치 규약</a:t>
            </a:r>
            <a:r>
              <a:rPr kumimoji="1" lang="en-US" altLang="ko-KR" dirty="0">
                <a:solidFill>
                  <a:schemeClr val="tx2"/>
                </a:solidFill>
              </a:rPr>
              <a:t>(SLP)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잘 알려진 호스트 명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 SRV</a:t>
            </a:r>
            <a:r>
              <a:rPr kumimoji="1" lang="ko-KR" altLang="en-US" dirty="0">
                <a:solidFill>
                  <a:schemeClr val="tx2"/>
                </a:solidFill>
              </a:rPr>
              <a:t> 레코드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DNS TXT</a:t>
            </a:r>
            <a:r>
              <a:rPr kumimoji="1" lang="ko-KR" altLang="en-US" dirty="0">
                <a:solidFill>
                  <a:schemeClr val="tx2"/>
                </a:solidFill>
              </a:rPr>
              <a:t> 레코드 안의 서비스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</a:p>
        </p:txBody>
      </p:sp>
    </p:spTree>
    <p:extLst>
      <p:ext uri="{BB962C8B-B14F-4D97-AF65-F5344CB8AC3E}">
        <p14:creationId xmlns:p14="http://schemas.microsoft.com/office/powerpoint/2010/main" val="248255800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요청의 미묘한 특징들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92500" lnSpcReduction="20000"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요청의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는 서버 요청과 어떻게 다른가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리버스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어떻게 서버 호스트 정보를 알아내기 어렵게 만드는가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수정에 대한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브라우저의 똑똑한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자동 완성이나 호스트 명 확장 기능에 어떻게 영향을 주는가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42881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는 서버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다르다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서버와 웹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문법은 같지만 클라이언트가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대신 서버로 요청을 보내면 요청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달라진다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서버로의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요청시에는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요청줄에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호스트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포트번호가</a:t>
            </a:r>
            <a:r>
              <a:rPr kumimoji="1" lang="ko-KR" altLang="en-US" dirty="0">
                <a:solidFill>
                  <a:schemeClr val="tx2"/>
                </a:solidFill>
              </a:rPr>
              <a:t> 생략되나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요청 시에는 모든 정보들이 포함된다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서버로 요청 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GET /</a:t>
            </a:r>
            <a:r>
              <a:rPr kumimoji="1" lang="en-US" altLang="ko-KR" dirty="0" err="1">
                <a:solidFill>
                  <a:schemeClr val="tx2"/>
                </a:solidFill>
              </a:rPr>
              <a:t>index.html</a:t>
            </a:r>
            <a:r>
              <a:rPr kumimoji="1" lang="en-US" altLang="ko-KR" dirty="0">
                <a:solidFill>
                  <a:schemeClr val="tx2"/>
                </a:solidFill>
              </a:rPr>
              <a:t> HTTP/1.1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User-Agent: </a:t>
            </a:r>
            <a:r>
              <a:rPr kumimoji="1" lang="en-US" altLang="ko-KR" dirty="0" err="1">
                <a:solidFill>
                  <a:schemeClr val="tx2"/>
                </a:solidFill>
              </a:rPr>
              <a:t>SuperBrower</a:t>
            </a:r>
            <a:r>
              <a:rPr kumimoji="1" lang="en-US" altLang="ko-KR" dirty="0">
                <a:solidFill>
                  <a:schemeClr val="tx2"/>
                </a:solidFill>
              </a:rPr>
              <a:t> v1.3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요청 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GET </a:t>
            </a:r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http://www.marys-antique.com/index.html HTTP/1.1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User-Agent: </a:t>
            </a:r>
            <a:r>
              <a:rPr kumimoji="1" lang="en-US" altLang="ko-KR" dirty="0" err="1">
                <a:solidFill>
                  <a:schemeClr val="tx2"/>
                </a:solidFill>
              </a:rPr>
              <a:t>SuperBrower</a:t>
            </a:r>
            <a:r>
              <a:rPr kumimoji="1" lang="en-US" altLang="ko-KR" dirty="0">
                <a:solidFill>
                  <a:schemeClr val="tx2"/>
                </a:solidFill>
              </a:rPr>
              <a:t> v1.3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클라이언트가 서버와 직접 </a:t>
            </a:r>
            <a:r>
              <a:rPr kumimoji="1" lang="ko-KR" altLang="en-US" dirty="0" err="1">
                <a:solidFill>
                  <a:schemeClr val="tx2"/>
                </a:solidFill>
              </a:rPr>
              <a:t>커넥션할</a:t>
            </a:r>
            <a:r>
              <a:rPr kumimoji="1" lang="ko-KR" altLang="en-US" dirty="0">
                <a:solidFill>
                  <a:schemeClr val="tx2"/>
                </a:solidFill>
              </a:rPr>
              <a:t> 경우에는 서버 자신이 자신의 정보를 알고 있으므로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충분하나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상황에 따라 다른 서버로의 연결을 위해 전체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정보가 필요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사용하지 않으면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사용하면 전체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9C40AB9-0588-8546-BE94-B02093C5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26" y="2783216"/>
            <a:ext cx="4221096" cy="386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97181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6.5.2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호스팅에서 일어나는 같은 문제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프락시에서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호스트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포트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가 누락되는 문제는 가상 호스팅에서의 문제와 동일하다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가상 호스팅은 같은 물리적 서버 내에서 호스트명이나 포트로 요청 리소스에 접근하므로 호스트명이나 포트를 알아야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문제의 해결방법은 서로 다르다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요청 메시지가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갖도록 함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포스트와 포트에 대한 정보가 담긴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요구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581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.7</a:t>
            </a:r>
            <a:r>
              <a:rPr kumimoji="1" lang="ko-KR" altLang="en-US" dirty="0">
                <a:solidFill>
                  <a:schemeClr val="tx2"/>
                </a:solidFill>
              </a:rPr>
              <a:t> 프로토콜 버전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70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HTTP/0.9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1991</a:t>
            </a:r>
            <a:r>
              <a:rPr kumimoji="1" lang="ko-KR" altLang="en-US" dirty="0">
                <a:solidFill>
                  <a:schemeClr val="tx2"/>
                </a:solidFill>
              </a:rPr>
              <a:t>년 발표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r>
              <a:rPr kumimoji="1" lang="ko-KR" altLang="en-US" dirty="0">
                <a:solidFill>
                  <a:schemeClr val="tx2"/>
                </a:solidFill>
              </a:rPr>
              <a:t> 메서드만 지원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 : </a:t>
            </a:r>
            <a:r>
              <a:rPr kumimoji="1" lang="ko-KR" altLang="en-US" dirty="0">
                <a:solidFill>
                  <a:schemeClr val="tx2"/>
                </a:solidFill>
              </a:rPr>
              <a:t>처음으로 널리 쓰이기 시작한 버전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버전 번호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추가 메서드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멀티미디어 객체 처리 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HTTP/1.0+ : </a:t>
            </a:r>
            <a:r>
              <a:rPr kumimoji="1" lang="ko-KR" altLang="en-US" dirty="0">
                <a:solidFill>
                  <a:schemeClr val="tx2"/>
                </a:solidFill>
              </a:rPr>
              <a:t>확장된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HTTP/1.1 : </a:t>
            </a:r>
            <a:r>
              <a:rPr kumimoji="1" lang="ko-KR" altLang="en-US" dirty="0">
                <a:solidFill>
                  <a:schemeClr val="tx2"/>
                </a:solidFill>
              </a:rPr>
              <a:t>설계의 구조적 결함 교정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두드러진 성능 최적화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잘못된 기능 제거에 집중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현재의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버전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HTTP/2.0 : HTTP/1.1</a:t>
            </a:r>
            <a:r>
              <a:rPr kumimoji="1" lang="ko-KR" altLang="en-US" dirty="0">
                <a:solidFill>
                  <a:schemeClr val="tx2"/>
                </a:solidFill>
              </a:rPr>
              <a:t>의 성능 문제를 개선하기 위해 구글의 </a:t>
            </a:r>
            <a:r>
              <a:rPr kumimoji="1" lang="en-US" altLang="ko-KR" dirty="0">
                <a:solidFill>
                  <a:schemeClr val="tx2"/>
                </a:solidFill>
              </a:rPr>
              <a:t>SPDY</a:t>
            </a:r>
            <a:r>
              <a:rPr kumimoji="1" lang="ko-KR" altLang="en-US" dirty="0">
                <a:solidFill>
                  <a:schemeClr val="tx2"/>
                </a:solidFill>
              </a:rPr>
              <a:t> 프로토콜 기반으로 설계가 진행 중 현재 </a:t>
            </a:r>
            <a:r>
              <a:rPr kumimoji="1" lang="en-US" altLang="ko-KR" dirty="0">
                <a:solidFill>
                  <a:schemeClr val="tx2"/>
                </a:solidFill>
              </a:rPr>
              <a:t>1.1</a:t>
            </a:r>
            <a:r>
              <a:rPr kumimoji="1" lang="ko-KR" altLang="en-US" dirty="0">
                <a:solidFill>
                  <a:schemeClr val="tx2"/>
                </a:solidFill>
              </a:rPr>
              <a:t>을 대체하는 중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640617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6.5.3</a:t>
            </a:r>
            <a:r>
              <a:rPr kumimoji="1" lang="ko-KR" altLang="en-US" dirty="0">
                <a:solidFill>
                  <a:schemeClr val="tx2"/>
                </a:solidFill>
              </a:rPr>
              <a:t>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받는다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클라이언트에서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사용하지 않는다고 설정되어 있어도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인터셉터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이런 경우에는 클라이언트가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보내게 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경우에는 원 서버의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아이피</a:t>
            </a:r>
            <a:r>
              <a:rPr kumimoji="1" lang="ko-KR" altLang="en-US" dirty="0">
                <a:solidFill>
                  <a:schemeClr val="tx2"/>
                </a:solidFill>
              </a:rPr>
              <a:t> 주소를 사용하여 원 서버를 대신하므로 문제가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서버로 가는 트래픽을 가로채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응답을 돌려주는 등의 일을 하므로 부분</a:t>
            </a:r>
            <a:r>
              <a:rPr kumimoji="1" lang="en-US" altLang="ko-KR" dirty="0">
                <a:solidFill>
                  <a:schemeClr val="tx2"/>
                </a:solidFill>
              </a:rPr>
              <a:t> URI</a:t>
            </a:r>
            <a:r>
              <a:rPr kumimoji="1" lang="ko-KR" altLang="en-US" dirty="0">
                <a:solidFill>
                  <a:schemeClr val="tx2"/>
                </a:solidFill>
              </a:rPr>
              <a:t>로 충분하다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38E68E7E-43ED-9741-B7FC-D0330A2B70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3335"/>
          <a:stretch/>
        </p:blipFill>
        <p:spPr>
          <a:xfrm>
            <a:off x="431044" y="3030530"/>
            <a:ext cx="4967000" cy="25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890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요청과 서버 요청을 모두 다룰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다목적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요청 메시지의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모두 다룰 수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명시적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요청에 대해서는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아니면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서버 요청에 대해서는 가상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사용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완전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와 부분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사용 규칙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완전한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주어지면 그대로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주어졌고 </a:t>
            </a:r>
            <a:r>
              <a:rPr kumimoji="1" lang="en-US" altLang="ko-KR" dirty="0">
                <a:solidFill>
                  <a:schemeClr val="tx2"/>
                </a:solidFill>
              </a:rPr>
              <a:t>Host</a:t>
            </a:r>
            <a:r>
              <a:rPr kumimoji="1" lang="ko-KR" altLang="en-US" dirty="0">
                <a:solidFill>
                  <a:schemeClr val="tx2"/>
                </a:solidFill>
              </a:rPr>
              <a:t> 헤더가 있다면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이용해 원 서버의 이름과 포트를 확인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부분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주어졌고 </a:t>
            </a:r>
            <a:r>
              <a:rPr kumimoji="1" lang="en-US" altLang="ko-KR" dirty="0">
                <a:solidFill>
                  <a:schemeClr val="tx2"/>
                </a:solidFill>
              </a:rPr>
              <a:t>Host </a:t>
            </a:r>
            <a:r>
              <a:rPr kumimoji="1" lang="ko-KR" altLang="en-US" dirty="0">
                <a:solidFill>
                  <a:schemeClr val="tx2"/>
                </a:solidFill>
              </a:rPr>
              <a:t>헤더가 없다면 다음 방법으로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원 서버 확인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프락시라면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프락시에</a:t>
            </a:r>
            <a:r>
              <a:rPr kumimoji="1" lang="ko-KR" altLang="en-US" dirty="0">
                <a:solidFill>
                  <a:schemeClr val="tx2"/>
                </a:solidFill>
              </a:rPr>
              <a:t> 원 서버의 주소와 포트    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번호가 설정되어 있을 수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있음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이전에 어떤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가로챘던 트래픽을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받았고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원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주소와 포트번호를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 사용할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수 있도록 </a:t>
            </a:r>
            <a:r>
              <a:rPr kumimoji="1" lang="ko-KR" altLang="en-US" dirty="0" err="1">
                <a:solidFill>
                  <a:schemeClr val="tx2"/>
                </a:solidFill>
              </a:rPr>
              <a:t>해두었다면</a:t>
            </a:r>
            <a:r>
              <a:rPr kumimoji="1" lang="ko-KR" altLang="en-US" dirty="0">
                <a:solidFill>
                  <a:schemeClr val="tx2"/>
                </a:solidFill>
              </a:rPr>
              <a:t> 그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주소와 포트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모두 실패하면 에러 메시지 통보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298656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6.5.5</a:t>
            </a:r>
            <a:r>
              <a:rPr kumimoji="1" lang="ko-KR" altLang="en-US" dirty="0">
                <a:solidFill>
                  <a:schemeClr val="tx2"/>
                </a:solidFill>
              </a:rPr>
              <a:t> 전송 중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</a:t>
            </a:r>
            <a:r>
              <a:rPr kumimoji="1" lang="ko-KR" altLang="en-US" dirty="0" err="1">
                <a:solidFill>
                  <a:schemeClr val="tx2"/>
                </a:solidFill>
              </a:rPr>
              <a:t>상호운용성</a:t>
            </a:r>
            <a:r>
              <a:rPr kumimoji="1" lang="ko-KR" altLang="en-US" dirty="0">
                <a:solidFill>
                  <a:schemeClr val="tx2"/>
                </a:solidFill>
              </a:rPr>
              <a:t> 문제를 일으키지 않기 위해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변환에 매우 신경을 써야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무해해</a:t>
            </a:r>
            <a:r>
              <a:rPr kumimoji="1" lang="ko-KR" altLang="en-US" dirty="0">
                <a:solidFill>
                  <a:schemeClr val="tx2"/>
                </a:solidFill>
              </a:rPr>
              <a:t> 보이는 변형이라도 문제를 일으킬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명세는 일반적인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전달할 때 절대 경로를 </a:t>
            </a:r>
            <a:r>
              <a:rPr kumimoji="1" lang="ko-KR" altLang="en-US" dirty="0" err="1">
                <a:solidFill>
                  <a:schemeClr val="tx2"/>
                </a:solidFill>
              </a:rPr>
              <a:t>고쳐쓰는</a:t>
            </a:r>
            <a:r>
              <a:rPr kumimoji="1" lang="ko-KR" altLang="en-US" dirty="0">
                <a:solidFill>
                  <a:schemeClr val="tx2"/>
                </a:solidFill>
              </a:rPr>
              <a:t> 것을 금지한다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7635366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ko-KR" altLang="en-US" dirty="0" err="1">
                <a:solidFill>
                  <a:schemeClr val="tx2"/>
                </a:solidFill>
              </a:rPr>
              <a:t>자동확장과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분석</a:t>
            </a:r>
            <a:r>
              <a:rPr kumimoji="1" lang="en-US" altLang="ko-KR" dirty="0">
                <a:solidFill>
                  <a:schemeClr val="tx2"/>
                </a:solidFill>
              </a:rPr>
              <a:t>(Hostname Resolution)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존재 여부에 따라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다르게 해석한다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없는 경우 사용자가 입력한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그에 대응하는 </a:t>
            </a:r>
            <a:r>
              <a:rPr kumimoji="1" lang="en-US" altLang="ko-KR" dirty="0">
                <a:solidFill>
                  <a:schemeClr val="tx2"/>
                </a:solidFill>
              </a:rPr>
              <a:t>IP </a:t>
            </a:r>
            <a:r>
              <a:rPr kumimoji="1" lang="ko-KR" altLang="en-US" dirty="0">
                <a:solidFill>
                  <a:schemeClr val="tx2"/>
                </a:solidFill>
              </a:rPr>
              <a:t>주소를 찾는다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발견되면 그에 대응하는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주소들을 연결에 성공할 때까지 시도해본다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호스트명이</a:t>
            </a:r>
            <a:r>
              <a:rPr kumimoji="1" lang="ko-KR" altLang="en-US" dirty="0">
                <a:solidFill>
                  <a:schemeClr val="tx2"/>
                </a:solidFill>
              </a:rPr>
              <a:t> 발견되지 않으면 다음과 같은 몇 가지 시도를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일반적인 웹사이트 이름의 가운데 부분만 입력한 경우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자동으로 </a:t>
            </a:r>
            <a:r>
              <a:rPr kumimoji="1" lang="en-US" altLang="ko-KR" dirty="0">
                <a:solidFill>
                  <a:schemeClr val="tx2"/>
                </a:solidFill>
              </a:rPr>
              <a:t>‘www.’</a:t>
            </a:r>
            <a:r>
              <a:rPr kumimoji="1" lang="ko-KR" altLang="en-US" dirty="0">
                <a:solidFill>
                  <a:schemeClr val="tx2"/>
                </a:solidFill>
              </a:rPr>
              <a:t> 과 </a:t>
            </a:r>
            <a:r>
              <a:rPr kumimoji="1" lang="en-US" altLang="ko-KR" dirty="0">
                <a:solidFill>
                  <a:schemeClr val="tx2"/>
                </a:solidFill>
              </a:rPr>
              <a:t>‘.com’</a:t>
            </a:r>
            <a:r>
              <a:rPr kumimoji="1" lang="ko-KR" altLang="en-US" dirty="0">
                <a:solidFill>
                  <a:schemeClr val="tx2"/>
                </a:solidFill>
              </a:rPr>
              <a:t>을 붙인다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해석할 수 없는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서드파티</a:t>
            </a:r>
            <a:r>
              <a:rPr kumimoji="1" lang="ko-KR" altLang="en-US" dirty="0">
                <a:solidFill>
                  <a:schemeClr val="tx2"/>
                </a:solidFill>
              </a:rPr>
              <a:t> 사이트로 넘겨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ko-KR" altLang="en-US" dirty="0" err="1">
                <a:solidFill>
                  <a:schemeClr val="tx2"/>
                </a:solidFill>
              </a:rPr>
              <a:t>오타교정을</a:t>
            </a:r>
            <a:r>
              <a:rPr kumimoji="1" lang="en-US" altLang="ko-KR" dirty="0">
                <a:solidFill>
                  <a:schemeClr val="tx2"/>
                </a:solidFill>
              </a:rPr>
              <a:t>. </a:t>
            </a:r>
            <a:r>
              <a:rPr kumimoji="1" lang="ko-KR" altLang="en-US" dirty="0">
                <a:solidFill>
                  <a:schemeClr val="tx2"/>
                </a:solidFill>
              </a:rPr>
              <a:t>시도하고 사용자가 의도했을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제시한다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대부분의 시스템에서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는 사용자가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앞부분만 입력하면 자동으로 도메인을 검색하도록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설정되어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5681148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없는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r>
              <a:rPr kumimoji="1" lang="en-US" altLang="ko-KR" dirty="0">
                <a:solidFill>
                  <a:schemeClr val="tx2"/>
                </a:solidFill>
              </a:rPr>
              <a:t>(URI </a:t>
            </a:r>
            <a:r>
              <a:rPr kumimoji="1" lang="en-US" altLang="ko-KR" dirty="0" err="1">
                <a:solidFill>
                  <a:schemeClr val="tx2"/>
                </a:solidFill>
              </a:rPr>
              <a:t>Resolusion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C438C162-17D9-1F4E-854A-341E7631C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669" y="2838902"/>
            <a:ext cx="8763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8629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6.5.8</a:t>
            </a:r>
            <a:r>
              <a:rPr kumimoji="1" lang="ko-KR" altLang="en-US" dirty="0">
                <a:solidFill>
                  <a:schemeClr val="tx2"/>
                </a:solidFill>
              </a:rPr>
              <a:t>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사용할 때의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사용 시 앞서의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 분석과 같은 편리한 기능을 사용할 수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브라우저는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있는 경우 부분 호스트 명을 자동확장하지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FEA9D-B06C-4F49-8BAB-70C598149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289" y="2955244"/>
            <a:ext cx="7606727" cy="3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97457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6.5.9</a:t>
            </a:r>
            <a:r>
              <a:rPr kumimoji="1" lang="ko-KR" altLang="en-US" dirty="0">
                <a:solidFill>
                  <a:schemeClr val="tx2"/>
                </a:solidFill>
              </a:rPr>
              <a:t> 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이용한 </a:t>
            </a:r>
            <a:r>
              <a:rPr kumimoji="1" lang="en-US" altLang="ko-KR" dirty="0">
                <a:solidFill>
                  <a:schemeClr val="tx2"/>
                </a:solidFill>
              </a:rPr>
              <a:t>URI </a:t>
            </a:r>
            <a:r>
              <a:rPr kumimoji="1" lang="ko-KR" altLang="en-US" dirty="0">
                <a:solidFill>
                  <a:schemeClr val="tx2"/>
                </a:solidFill>
              </a:rPr>
              <a:t>분석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분석은 </a:t>
            </a:r>
            <a:r>
              <a:rPr kumimoji="1" lang="ko-KR" altLang="en-US" b="1" dirty="0">
                <a:solidFill>
                  <a:srgbClr val="FF0000"/>
                </a:solidFill>
              </a:rPr>
              <a:t>보이지 않는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인터셉터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함께 일 때 약간 달라진다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클라이언트 입장에서는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존재하지 않기 때문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3c </a:t>
            </a:r>
            <a:r>
              <a:rPr kumimoji="1" lang="ko-KR" altLang="en-US" dirty="0" err="1">
                <a:solidFill>
                  <a:schemeClr val="tx2"/>
                </a:solidFill>
              </a:rPr>
              <a:t>까지의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자동확장</a:t>
            </a:r>
            <a:r>
              <a:rPr kumimoji="1" lang="ko-KR" altLang="en-US" dirty="0">
                <a:solidFill>
                  <a:schemeClr val="tx2"/>
                </a:solidFill>
              </a:rPr>
              <a:t> 동작은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아닌 서버의 경우와 별 차이가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인터셉트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명시적인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모두 죽은 서버의 </a:t>
            </a:r>
            <a:r>
              <a:rPr kumimoji="1" lang="en-US" altLang="ko-KR" dirty="0">
                <a:solidFill>
                  <a:schemeClr val="tx2"/>
                </a:solidFill>
              </a:rPr>
              <a:t>DNS</a:t>
            </a:r>
            <a:r>
              <a:rPr kumimoji="1" lang="ko-KR" altLang="en-US" dirty="0">
                <a:solidFill>
                  <a:schemeClr val="tx2"/>
                </a:solidFill>
              </a:rPr>
              <a:t> 분석에 대한 장애 허용을 지원해야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FCB179-2A77-0F4B-A022-D1EB28248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43" t="43541" r="11146"/>
          <a:stretch/>
        </p:blipFill>
        <p:spPr>
          <a:xfrm>
            <a:off x="2123090" y="3043460"/>
            <a:ext cx="7935310" cy="33700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B3BF61E-E291-0746-A8BD-09085DE85516}"/>
              </a:ext>
            </a:extLst>
          </p:cNvPr>
          <p:cNvSpPr txBox="1"/>
          <p:nvPr/>
        </p:nvSpPr>
        <p:spPr>
          <a:xfrm>
            <a:off x="8357681" y="3995428"/>
            <a:ext cx="38571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서버가</a:t>
            </a:r>
            <a:r>
              <a:rPr kumimoji="1" lang="ko-KR" altLang="en-US" sz="1400" dirty="0"/>
              <a:t> 죽었으므로 </a:t>
            </a:r>
            <a:r>
              <a:rPr kumimoji="1" lang="ko-KR" altLang="en-US" sz="1400" dirty="0" err="1"/>
              <a:t>프락시는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Host </a:t>
            </a:r>
            <a:r>
              <a:rPr kumimoji="1" lang="ko-KR" altLang="en-US" sz="1400" dirty="0"/>
              <a:t>헤더에 있는</a:t>
            </a:r>
            <a:endParaRPr kumimoji="1" lang="en-US" altLang="ko-KR" sz="1400" dirty="0"/>
          </a:p>
          <a:p>
            <a:r>
              <a:rPr kumimoji="1" lang="ko-KR" altLang="en-US" sz="1400" dirty="0"/>
              <a:t>호스트 명을 다시 분석하든지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IP </a:t>
            </a:r>
            <a:r>
              <a:rPr kumimoji="1" lang="ko-KR" altLang="en-US" sz="1400" dirty="0"/>
              <a:t>주소에 대한</a:t>
            </a:r>
            <a:endParaRPr kumimoji="1" lang="en-US" altLang="ko-KR" sz="1400" dirty="0"/>
          </a:p>
          <a:p>
            <a:r>
              <a:rPr kumimoji="1" lang="ko-KR" altLang="en-US" sz="1400" dirty="0"/>
              <a:t>역방향 </a:t>
            </a:r>
            <a:r>
              <a:rPr kumimoji="1" lang="en-US" altLang="ko-KR" sz="1400" dirty="0"/>
              <a:t>DNS</a:t>
            </a:r>
            <a:r>
              <a:rPr kumimoji="1" lang="ko-KR" altLang="en-US" sz="1400" dirty="0"/>
              <a:t>  </a:t>
            </a:r>
            <a:r>
              <a:rPr kumimoji="1" lang="ko-KR" altLang="en-US" sz="1400" dirty="0" err="1"/>
              <a:t>룩업을</a:t>
            </a:r>
            <a:r>
              <a:rPr kumimoji="1" lang="ko-KR" altLang="en-US" sz="1400" dirty="0"/>
              <a:t> 해서 다른 </a:t>
            </a:r>
            <a:r>
              <a:rPr kumimoji="1" lang="en-US" altLang="ko-KR" sz="1400" dirty="0"/>
              <a:t>IP</a:t>
            </a:r>
            <a:r>
              <a:rPr kumimoji="1" lang="ko-KR" altLang="en-US" sz="1400" dirty="0"/>
              <a:t> 주소를 시도</a:t>
            </a:r>
            <a:br>
              <a:rPr kumimoji="1" lang="en-US" altLang="ko-KR" sz="1400" dirty="0"/>
            </a:br>
            <a:r>
              <a:rPr kumimoji="1" lang="ko-KR" altLang="en-US" sz="1400" dirty="0"/>
              <a:t>해야 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3844397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</a:t>
            </a:r>
            <a:r>
              <a:rPr kumimoji="1" lang="ko-KR" altLang="en-US" dirty="0">
                <a:solidFill>
                  <a:schemeClr val="tx2"/>
                </a:solidFill>
              </a:rPr>
              <a:t> 메시지 추적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현재 웹 요청이 서버로 향하는 도중 둘 이상의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거치는 경우가 드물지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많은 회사들이 캐시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대리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넘나드는 메시지의 흐름을 추적하고 문제점을 찾아내는 것이 필요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C13A7A-9B6B-4841-AEE4-588F3309C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744" y="4072046"/>
            <a:ext cx="7006467" cy="264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85368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헤더는 메시지가 지나가는 각 중간 노트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정보를 나열한다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헤더는 메시지 전달 추적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메시지 루프 진단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메시지 </a:t>
            </a:r>
            <a:r>
              <a:rPr kumimoji="1" lang="ko-KR" altLang="en-US" dirty="0" err="1">
                <a:solidFill>
                  <a:schemeClr val="tx2"/>
                </a:solidFill>
              </a:rPr>
              <a:t>발송자들의</a:t>
            </a:r>
            <a:r>
              <a:rPr kumimoji="1" lang="ko-KR" altLang="en-US" dirty="0">
                <a:solidFill>
                  <a:schemeClr val="tx2"/>
                </a:solidFill>
              </a:rPr>
              <a:t> 프로토콜을 다루는 능력 등을 알아보기 위해 사용된다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또한 네트워크 라우팅 루프를 탐지하기 위해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헤더를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요청을 보내기 전에 자신을 나타내는 </a:t>
            </a:r>
            <a:r>
              <a:rPr kumimoji="1" lang="ko-KR" altLang="en-US" dirty="0" err="1">
                <a:solidFill>
                  <a:schemeClr val="tx2"/>
                </a:solidFill>
              </a:rPr>
              <a:t>고윳값을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헤더에 추가해야 하며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이 문자열이 들어온 요청이 있는지 검사해야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헤더의 예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Via: 1.1 proxy-62.irenes-isp.net, 1.0 </a:t>
            </a:r>
            <a:r>
              <a:rPr kumimoji="1" lang="en-US" altLang="ko-KR" sz="1400" b="1" dirty="0" err="1">
                <a:solidFill>
                  <a:schemeClr val="tx2"/>
                </a:solidFill>
              </a:rPr>
              <a:t>cache.joes-hardware.com</a:t>
            </a:r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D9F4DE-4CD6-AA45-8DCC-D717AC693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5" y="3686573"/>
            <a:ext cx="5243281" cy="1838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243186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 </a:t>
            </a:r>
            <a:r>
              <a:rPr kumimoji="1" lang="ko-KR" altLang="en-US" b="1" dirty="0">
                <a:solidFill>
                  <a:schemeClr val="tx2"/>
                </a:solidFill>
              </a:rPr>
              <a:t>문법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쉼표로 구분된 </a:t>
            </a:r>
            <a:r>
              <a:rPr kumimoji="1" lang="ko-KR" altLang="en-US" dirty="0" err="1">
                <a:solidFill>
                  <a:schemeClr val="tx2"/>
                </a:solidFill>
              </a:rPr>
              <a:t>경유지의</a:t>
            </a:r>
            <a:r>
              <a:rPr kumimoji="1" lang="ko-KR" altLang="en-US" dirty="0">
                <a:solidFill>
                  <a:schemeClr val="tx2"/>
                </a:solidFill>
              </a:rPr>
              <a:t> 목록으로 중간 노드에 대한 프로토콜과 주소에 대한 정보를 담고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프로토콜 이름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중개자가 받은 프로토콜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일 경우 생략 가능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프로토콜 버전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수신한 메시지의 버전으로 필수 정보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노드 이름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중개자의 호스트와 포트 번호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포트 번호는 생략 가능하며 생략된 경우 프로토콜의 기본 포트이다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  <a:r>
              <a:rPr kumimoji="1" lang="ko-KR" altLang="en-US" dirty="0">
                <a:solidFill>
                  <a:schemeClr val="tx2"/>
                </a:solidFill>
              </a:rPr>
              <a:t> 가명으로 대체 가능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노드 코멘트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중개자 노드를 설명하는 선택적인 코멘트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벤더 또는 버전 정보를 포함시키거나 이벤트에 대한 진단 정보를 포하시키기도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47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</a:t>
            </a:r>
            <a:r>
              <a:rPr kumimoji="1" lang="ko-KR" altLang="en-US" dirty="0">
                <a:solidFill>
                  <a:schemeClr val="tx2"/>
                </a:solidFill>
              </a:rPr>
              <a:t> 웹의 구성 요소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85000" lnSpcReduction="2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Proxy : </a:t>
            </a:r>
            <a:r>
              <a:rPr kumimoji="1" lang="ko-KR" altLang="en-US" dirty="0">
                <a:solidFill>
                  <a:schemeClr val="tx2"/>
                </a:solidFill>
              </a:rPr>
              <a:t>클라이언트와 서버 사이에 위치한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중개자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Cache : </a:t>
            </a:r>
            <a:r>
              <a:rPr kumimoji="1" lang="ko-KR" altLang="en-US" dirty="0">
                <a:solidFill>
                  <a:schemeClr val="tx2"/>
                </a:solidFill>
              </a:rPr>
              <a:t>속도 향상을 위해 많이 찾는 </a:t>
            </a:r>
            <a:r>
              <a:rPr kumimoji="1" lang="ko-KR" altLang="en-US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가까이에 보관하는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창고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Gateway : </a:t>
            </a:r>
            <a:r>
              <a:rPr kumimoji="1" lang="ko-KR" altLang="en-US" dirty="0">
                <a:solidFill>
                  <a:schemeClr val="tx2"/>
                </a:solidFill>
              </a:rPr>
              <a:t>다른 애플리케이션과 연결된 특별한 웹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터널 </a:t>
            </a:r>
            <a:r>
              <a:rPr kumimoji="1" lang="en-US" altLang="ko-KR" dirty="0">
                <a:solidFill>
                  <a:schemeClr val="tx2"/>
                </a:solidFill>
              </a:rPr>
              <a:t>: </a:t>
            </a:r>
            <a:r>
              <a:rPr kumimoji="1" lang="ko-KR" altLang="en-US" dirty="0">
                <a:solidFill>
                  <a:schemeClr val="tx2"/>
                </a:solidFill>
              </a:rPr>
              <a:t>단순히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통신을 전달하기만 하는 특별한 </a:t>
            </a:r>
            <a:r>
              <a:rPr kumimoji="1" lang="en-US" altLang="ko-KR" dirty="0">
                <a:solidFill>
                  <a:schemeClr val="tx2"/>
                </a:solidFill>
              </a:rPr>
              <a:t>proxy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</a:rPr>
              <a:t>Agent : </a:t>
            </a:r>
            <a:r>
              <a:rPr kumimoji="1" lang="ko-KR" altLang="en-US" dirty="0">
                <a:solidFill>
                  <a:schemeClr val="tx2"/>
                </a:solidFill>
              </a:rPr>
              <a:t>자동화된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요청을 만드는 </a:t>
            </a:r>
            <a:r>
              <a:rPr kumimoji="1" lang="ko-KR" altLang="en-US" dirty="0" err="1">
                <a:solidFill>
                  <a:schemeClr val="tx2"/>
                </a:solidFill>
              </a:rPr>
              <a:t>준지능적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65906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 </a:t>
            </a:r>
            <a:r>
              <a:rPr kumimoji="1" lang="ko-KR" altLang="en-US" b="1" dirty="0">
                <a:solidFill>
                  <a:schemeClr val="tx2"/>
                </a:solidFill>
              </a:rPr>
              <a:t>요청과 응답 경로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요청 메시지와 응답 메시지 모두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지나므로 둘 모두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헤더를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응답의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경로는 요청의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경로와 반대이다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5AF79A5-CB9A-3C43-82B1-ECFE3323C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957" y="3567266"/>
            <a:ext cx="6932340" cy="277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825044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</a:t>
            </a:r>
            <a:r>
              <a:rPr kumimoji="1" lang="ko-KR" altLang="en-US" b="1" dirty="0">
                <a:solidFill>
                  <a:schemeClr val="tx2"/>
                </a:solidFill>
              </a:rPr>
              <a:t>와 게이트웨이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몇몇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서버에게 비</a:t>
            </a:r>
            <a:r>
              <a:rPr kumimoji="1" lang="en-US" altLang="ko-KR" dirty="0">
                <a:solidFill>
                  <a:schemeClr val="tx2"/>
                </a:solidFill>
              </a:rPr>
              <a:t> HTTP</a:t>
            </a:r>
            <a:r>
              <a:rPr kumimoji="1" lang="ko-KR" altLang="en-US" dirty="0">
                <a:solidFill>
                  <a:schemeClr val="tx2"/>
                </a:solidFill>
              </a:rPr>
              <a:t>  프로토콜을 사용할 수 있는 게이트웨이 기능을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헤더는 이런 프로토콜 변환도 기록하므로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애플리케이션은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연쇄에서 프로토콜 능력과 변환이 있었는지를 알아볼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CA3199-E056-C044-9335-AE43AA2ED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047" y="3577443"/>
            <a:ext cx="5813687" cy="297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654A76-D92C-6C40-9F99-75DD2D8D490A}"/>
              </a:ext>
            </a:extLst>
          </p:cNvPr>
          <p:cNvSpPr txBox="1"/>
          <p:nvPr/>
        </p:nvSpPr>
        <p:spPr>
          <a:xfrm>
            <a:off x="7632471" y="3612925"/>
            <a:ext cx="3239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>
                <a:solidFill>
                  <a:srgbClr val="FF0000"/>
                </a:solidFill>
              </a:rPr>
              <a:t>(</a:t>
            </a:r>
            <a:r>
              <a:rPr kumimoji="1" lang="en-US" altLang="ko-Kore-KR" sz="1200" dirty="0">
                <a:solidFill>
                  <a:srgbClr val="FF0000"/>
                </a:solidFill>
              </a:rPr>
              <a:t>Ftp</a:t>
            </a:r>
            <a:r>
              <a:rPr kumimoji="1" lang="ko-Kore-KR" altLang="en-US" sz="1200" dirty="0">
                <a:solidFill>
                  <a:srgbClr val="FF0000"/>
                </a:solidFill>
              </a:rPr>
              <a:t>로</a:t>
            </a:r>
            <a:r>
              <a:rPr kumimoji="1" lang="ko-KR" altLang="en-US" sz="1200" dirty="0">
                <a:solidFill>
                  <a:srgbClr val="FF0000"/>
                </a:solidFill>
              </a:rPr>
              <a:t> 시작되는 부분은 프로토콜이 아닌 </a:t>
            </a:r>
            <a:r>
              <a:rPr kumimoji="1" lang="en-US" altLang="ko-KR" sz="1200" dirty="0">
                <a:solidFill>
                  <a:srgbClr val="FF0000"/>
                </a:solidFill>
              </a:rPr>
              <a:t>URI)</a:t>
            </a:r>
            <a:endParaRPr kumimoji="1" lang="ko-Kore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5881019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Server</a:t>
            </a:r>
            <a:r>
              <a:rPr kumimoji="1" lang="ko-KR" altLang="en-US" b="1" dirty="0">
                <a:solidFill>
                  <a:schemeClr val="tx2"/>
                </a:solidFill>
              </a:rPr>
              <a:t> 헤더와 </a:t>
            </a:r>
            <a:r>
              <a:rPr kumimoji="1" lang="en-US" altLang="ko-KR" b="1" dirty="0">
                <a:solidFill>
                  <a:schemeClr val="tx2"/>
                </a:solidFill>
              </a:rPr>
              <a:t>Via</a:t>
            </a:r>
            <a:r>
              <a:rPr kumimoji="1" lang="ko-KR" altLang="en-US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</a:t>
            </a:r>
            <a:r>
              <a:rPr kumimoji="1" lang="ko-KR" altLang="en-US" dirty="0">
                <a:solidFill>
                  <a:schemeClr val="tx2"/>
                </a:solidFill>
              </a:rPr>
              <a:t> 헤더는 원 서버에서 사용하는 소프트웨어를 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Server: Apache/1.3.14 (Unix) PHP/4.0.4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Server: Netscape-Enterprise/4.1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Server: Microsoft-IIS/5.0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응답 메시지가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통과할 때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Server</a:t>
            </a:r>
            <a:r>
              <a:rPr kumimoji="1" lang="ko-KR" altLang="en-US" dirty="0">
                <a:solidFill>
                  <a:schemeClr val="tx2"/>
                </a:solidFill>
              </a:rPr>
              <a:t> 헤더를 수정해서는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897226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Via</a:t>
            </a:r>
            <a:r>
              <a:rPr kumimoji="1" lang="ko-KR" altLang="en-US" b="1" dirty="0">
                <a:solidFill>
                  <a:schemeClr val="tx2"/>
                </a:solidFill>
              </a:rPr>
              <a:t>가 개인정보 보호와 보안에 미치는 영향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서버가 네트워크 방화벽의 일부인 경우 방화벽 내부의 서버 정보를 전달해서는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이런 경우 가명</a:t>
            </a:r>
            <a:r>
              <a:rPr kumimoji="1" lang="en-US" altLang="ko-KR" dirty="0">
                <a:solidFill>
                  <a:schemeClr val="tx2"/>
                </a:solidFill>
              </a:rPr>
              <a:t>(alias)</a:t>
            </a:r>
            <a:r>
              <a:rPr kumimoji="1" lang="ko-KR" altLang="en-US" dirty="0">
                <a:solidFill>
                  <a:schemeClr val="tx2"/>
                </a:solidFill>
              </a:rPr>
              <a:t>을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강력한 보안 요구사항이 있는 경우 수신된 프로토콜이 동일한 경유지 목록을 하나로 합칠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Via: 1.0 foo, 1.1 </a:t>
            </a:r>
            <a:r>
              <a:rPr kumimoji="1" lang="en-US" altLang="ko-KR" sz="1200" b="1" dirty="0" err="1">
                <a:solidFill>
                  <a:schemeClr val="tx2"/>
                </a:solidFill>
              </a:rPr>
              <a:t>devirus.company.com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, 1.1 access-</a:t>
            </a:r>
            <a:r>
              <a:rPr kumimoji="1" lang="en-US" altLang="ko-KR" sz="1200" b="1" dirty="0" err="1">
                <a:solidFill>
                  <a:schemeClr val="tx2"/>
                </a:solidFill>
              </a:rPr>
              <a:t>logger.company.com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-&gt; Via: 1.0 foo, 1.1 concealed-stuff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항목들을 합쳐서는 안되는 경우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여러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경유지들이</a:t>
            </a:r>
            <a:r>
              <a:rPr kumimoji="1" lang="ko-KR" altLang="en-US" sz="1400" dirty="0">
                <a:solidFill>
                  <a:schemeClr val="tx2"/>
                </a:solidFill>
              </a:rPr>
              <a:t> 모두 같은 조직의 통제하에 있고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호스트가 이미 가명으로 교체되지 않은 경우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수신된 프로토콜 값이 서로 다른 항목들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0872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서버는 메시지가 전달될 때 헤더 추가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변경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삭제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 형식 변경 등 메시지를 바꿀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따라서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거치면서 메시지 내용이 어떻게 변하는지 관찰할 방법이 필요하다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메서드는 요청 메시지를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프락시의</a:t>
            </a:r>
            <a:r>
              <a:rPr kumimoji="1" lang="ko-KR" altLang="en-US" dirty="0">
                <a:solidFill>
                  <a:schemeClr val="tx2"/>
                </a:solidFill>
              </a:rPr>
              <a:t> 연쇄를 따라가면서 어떤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지나고 각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요청을 어떻게 수정하는지 관찰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추적할 수 있게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요청이 서버에 도착하면 서버는 전체 요청 메시지를 응답 메시지의 본문에 포함시켜 송신자에게 그대로 돌려보낸다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응답의 </a:t>
            </a:r>
            <a:r>
              <a:rPr kumimoji="1" lang="en-US" altLang="ko-KR" dirty="0">
                <a:solidFill>
                  <a:schemeClr val="tx2"/>
                </a:solidFill>
              </a:rPr>
              <a:t>Content-Type</a:t>
            </a:r>
            <a:r>
              <a:rPr kumimoji="1" lang="ko-KR" altLang="en-US" dirty="0">
                <a:solidFill>
                  <a:schemeClr val="tx2"/>
                </a:solidFill>
              </a:rPr>
              <a:t>은 </a:t>
            </a:r>
            <a:r>
              <a:rPr kumimoji="1" lang="en-US" altLang="ko-KR" dirty="0">
                <a:solidFill>
                  <a:schemeClr val="tx2"/>
                </a:solidFill>
              </a:rPr>
              <a:t>message/http</a:t>
            </a:r>
            <a:r>
              <a:rPr kumimoji="1" lang="ko-KR" altLang="en-US" dirty="0">
                <a:solidFill>
                  <a:schemeClr val="tx2"/>
                </a:solidFill>
              </a:rPr>
              <a:t>이며 상태는 </a:t>
            </a:r>
            <a:r>
              <a:rPr kumimoji="1" lang="en-US" altLang="ko-KR" dirty="0">
                <a:solidFill>
                  <a:schemeClr val="tx2"/>
                </a:solidFill>
              </a:rPr>
              <a:t>200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OK</a:t>
            </a:r>
            <a:r>
              <a:rPr kumimoji="1" lang="ko-KR" altLang="en-US" dirty="0">
                <a:solidFill>
                  <a:schemeClr val="tx2"/>
                </a:solidFill>
              </a:rPr>
              <a:t>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7DDB487-C0AD-5640-B7A7-4EA2601E4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14" y="3129383"/>
            <a:ext cx="4933569" cy="344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3856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6.6.2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Max-Forwards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r>
              <a:rPr kumimoji="1" lang="ko-KR" altLang="en-US" dirty="0">
                <a:solidFill>
                  <a:schemeClr val="tx2"/>
                </a:solidFill>
              </a:rPr>
              <a:t> 메시지는 몇 개의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거치는 상관 없으나 전달되는 메시지가 무한 루프에 빠지지 않는지 테스트를 위해 또는 연쇄 중간의 특정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서버들의 효과를 체크하기 위해 </a:t>
            </a:r>
            <a:r>
              <a:rPr kumimoji="1" lang="en-US" altLang="ko-KR" dirty="0">
                <a:solidFill>
                  <a:schemeClr val="tx2"/>
                </a:solidFill>
              </a:rPr>
              <a:t>Max-Forwards</a:t>
            </a:r>
            <a:r>
              <a:rPr kumimoji="1" lang="ko-KR" altLang="en-US" dirty="0">
                <a:solidFill>
                  <a:schemeClr val="tx2"/>
                </a:solidFill>
              </a:rPr>
              <a:t> 헤더를 사용해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개수를 제한하기도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이 값이 </a:t>
            </a:r>
            <a:r>
              <a:rPr kumimoji="1" lang="en-US" altLang="ko-KR" dirty="0">
                <a:solidFill>
                  <a:schemeClr val="tx2"/>
                </a:solidFill>
              </a:rPr>
              <a:t>0</a:t>
            </a:r>
            <a:r>
              <a:rPr kumimoji="1" lang="ko-KR" altLang="en-US" dirty="0">
                <a:solidFill>
                  <a:schemeClr val="tx2"/>
                </a:solidFill>
              </a:rPr>
              <a:t>일 경우 수신자는 원 서버가 아니더라도 더이상 </a:t>
            </a:r>
            <a:r>
              <a:rPr kumimoji="1" lang="en-US" altLang="ko-KR" dirty="0">
                <a:solidFill>
                  <a:schemeClr val="tx2"/>
                </a:solidFill>
              </a:rPr>
              <a:t>TRACE </a:t>
            </a:r>
            <a:r>
              <a:rPr kumimoji="1" lang="ko-KR" altLang="en-US" dirty="0">
                <a:solidFill>
                  <a:schemeClr val="tx2"/>
                </a:solidFill>
              </a:rPr>
              <a:t>메시지를 전달하지 말고 클라이언트에 응답해야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이 값이 </a:t>
            </a:r>
            <a:r>
              <a:rPr kumimoji="1" lang="en-US" altLang="ko-KR" dirty="0">
                <a:solidFill>
                  <a:schemeClr val="tx2"/>
                </a:solidFill>
              </a:rPr>
              <a:t>1</a:t>
            </a:r>
            <a:r>
              <a:rPr kumimoji="1" lang="ko-KR" altLang="en-US" dirty="0">
                <a:solidFill>
                  <a:schemeClr val="tx2"/>
                </a:solidFill>
              </a:rPr>
              <a:t> 이상이면 전달될 메시의 </a:t>
            </a:r>
            <a:r>
              <a:rPr kumimoji="1" lang="en-US" altLang="ko-KR" dirty="0">
                <a:solidFill>
                  <a:schemeClr val="tx2"/>
                </a:solidFill>
              </a:rPr>
              <a:t>Max-Forwards</a:t>
            </a:r>
            <a:r>
              <a:rPr kumimoji="1" lang="ko-KR" altLang="en-US" dirty="0">
                <a:solidFill>
                  <a:schemeClr val="tx2"/>
                </a:solidFill>
              </a:rPr>
              <a:t> 필드는 반드시 </a:t>
            </a:r>
            <a:r>
              <a:rPr kumimoji="1" lang="en-US" altLang="ko-KR" dirty="0">
                <a:solidFill>
                  <a:schemeClr val="tx2"/>
                </a:solidFill>
              </a:rPr>
              <a:t>1</a:t>
            </a:r>
            <a:r>
              <a:rPr kumimoji="1" lang="ko-KR" altLang="en-US" dirty="0">
                <a:solidFill>
                  <a:schemeClr val="tx2"/>
                </a:solidFill>
              </a:rPr>
              <a:t> 감소된 값으로 갱신되어야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모든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dirty="0">
                <a:solidFill>
                  <a:schemeClr val="tx2"/>
                </a:solidFill>
              </a:rPr>
              <a:t>Max-Forwards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지원해야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8C25F4B-D4A1-AD4A-A396-9C934536C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9" y="2474291"/>
            <a:ext cx="5131587" cy="36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7735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인증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85000" lnSpcReduction="10000"/>
          </a:bodyPr>
          <a:lstStyle/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접근 제어 장치로 제공될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인증 메커니즘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제한된 컨텐츠에 대한 요청이 도착하면 </a:t>
            </a:r>
            <a:r>
              <a:rPr kumimoji="1" lang="en-US" altLang="ko-KR" dirty="0">
                <a:solidFill>
                  <a:schemeClr val="tx2"/>
                </a:solidFill>
              </a:rPr>
              <a:t>407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Proxy Authorization Required</a:t>
            </a:r>
            <a:r>
              <a:rPr kumimoji="1" lang="ko-KR" altLang="en-US" dirty="0">
                <a:solidFill>
                  <a:schemeClr val="tx2"/>
                </a:solidFill>
              </a:rPr>
              <a:t> 상태 코드와 함께 자격 증명 방법을 기술한 </a:t>
            </a:r>
            <a:r>
              <a:rPr kumimoji="1" lang="en-US" altLang="ko-KR" dirty="0">
                <a:solidFill>
                  <a:schemeClr val="tx2"/>
                </a:solidFill>
              </a:rPr>
              <a:t>Proxy-Authenticate</a:t>
            </a:r>
            <a:r>
              <a:rPr kumimoji="1" lang="ko-KR" altLang="en-US" dirty="0">
                <a:solidFill>
                  <a:schemeClr val="tx2"/>
                </a:solidFill>
              </a:rPr>
              <a:t> 헤더를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dirty="0">
                <a:solidFill>
                  <a:schemeClr val="tx2"/>
                </a:solidFill>
              </a:rPr>
              <a:t>407</a:t>
            </a:r>
            <a:r>
              <a:rPr kumimoji="1" lang="ko-KR" altLang="en-US" dirty="0">
                <a:solidFill>
                  <a:schemeClr val="tx2"/>
                </a:solidFill>
              </a:rPr>
              <a:t> 상태 코드를 받으면 요구되는 자격을 수집한다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자격을 획득하면  클라이언트는 요구되는 자격을 </a:t>
            </a:r>
            <a:r>
              <a:rPr kumimoji="1" lang="en-US" altLang="ko-KR" dirty="0">
                <a:solidFill>
                  <a:schemeClr val="tx2"/>
                </a:solidFill>
              </a:rPr>
              <a:t>Proxy-Authorization</a:t>
            </a:r>
            <a:r>
              <a:rPr kumimoji="1" lang="ko-KR" altLang="en-US" dirty="0">
                <a:solidFill>
                  <a:schemeClr val="tx2"/>
                </a:solidFill>
              </a:rPr>
              <a:t> 헤더 필드에 담아 요청을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자격이 유효하다면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원 요청을 통과시킨다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유효하지 않다면 다시 </a:t>
            </a:r>
            <a:r>
              <a:rPr kumimoji="1" lang="en-US" altLang="ko-KR" dirty="0">
                <a:solidFill>
                  <a:schemeClr val="tx2"/>
                </a:solidFill>
              </a:rPr>
              <a:t>407</a:t>
            </a:r>
            <a:r>
              <a:rPr kumimoji="1" lang="ko-KR" altLang="en-US" dirty="0">
                <a:solidFill>
                  <a:schemeClr val="tx2"/>
                </a:solidFill>
              </a:rPr>
              <a:t> 응답을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24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2400" dirty="0">
                <a:solidFill>
                  <a:schemeClr val="tx2"/>
                </a:solidFill>
              </a:rPr>
              <a:t> 인증은 참여하는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2400" dirty="0">
                <a:solidFill>
                  <a:schemeClr val="tx2"/>
                </a:solidFill>
              </a:rPr>
              <a:t> 연쇄 상에 여럿 있으면 잘 작동하지 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818167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인증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4CD5031-CFFF-C045-B0B8-256B4776B1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316" y="1613237"/>
            <a:ext cx="5511796" cy="5095144"/>
          </a:xfrm>
        </p:spPr>
      </p:pic>
    </p:spTree>
    <p:extLst>
      <p:ext uri="{BB962C8B-B14F-4D97-AF65-F5344CB8AC3E}">
        <p14:creationId xmlns:p14="http://schemas.microsoft.com/office/powerpoint/2010/main" val="3546200684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상호운용성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클라이언트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프로토콜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프로토콜 버전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기능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버그 등이 </a:t>
            </a:r>
            <a:r>
              <a:rPr kumimoji="1" lang="ko-KR" altLang="en-US" dirty="0" err="1">
                <a:solidFill>
                  <a:schemeClr val="tx2"/>
                </a:solidFill>
              </a:rPr>
              <a:t>제각각이다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이런 상황에서 클라이언트와 서버 사이를 중개해야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7999480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6.8.1</a:t>
            </a:r>
            <a:r>
              <a:rPr kumimoji="1" lang="ko-KR" altLang="en-US" dirty="0">
                <a:solidFill>
                  <a:schemeClr val="tx2"/>
                </a:solidFill>
              </a:rPr>
              <a:t> 지원하지 않는 헤더와 메서드 다루기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dirty="0">
                <a:solidFill>
                  <a:schemeClr val="tx2"/>
                </a:solidFill>
              </a:rPr>
              <a:t> 이해할 수 없는 헤더는 반드시 그대로 전달해야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같은 이름의 헤더 필드가 여럿일 경우 그 순서도 지켜야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이해할 수 없는 메서드 역시 그 메시지를 그대로 전달해야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5913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.8.1Proxy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보안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 통합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성능 최적화를 위한 중요한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구성용소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요청을 받아 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대체로 요청을 수정하여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전달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보안을 위해 사용됨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요청과 응답을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필터링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AEDBA84-DFDD-474A-83A3-25130EE39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660" y="3702587"/>
            <a:ext cx="77089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84785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OPTIONS:</a:t>
            </a:r>
            <a:r>
              <a:rPr kumimoji="1" lang="ko-KR" altLang="en-US" dirty="0">
                <a:solidFill>
                  <a:schemeClr val="tx2"/>
                </a:solidFill>
              </a:rPr>
              <a:t> 어떤 기능을 지원하는지 알아보기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OPTIONS </a:t>
            </a:r>
            <a:r>
              <a:rPr kumimoji="1" lang="ko-KR" altLang="en-US" dirty="0">
                <a:solidFill>
                  <a:schemeClr val="tx2"/>
                </a:solidFill>
              </a:rPr>
              <a:t>메서드는 서버나 웹 서버의 특정 리소스가 어던 기능을 지원하는지 클라이언트나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알 수 있게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OPTIONS</a:t>
            </a:r>
            <a:r>
              <a:rPr kumimoji="1" lang="ko-KR" altLang="en-US" dirty="0">
                <a:solidFill>
                  <a:schemeClr val="tx2"/>
                </a:solidFill>
              </a:rPr>
              <a:t> 요청의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</a:t>
            </a:r>
            <a:r>
              <a:rPr kumimoji="1" lang="en-US" altLang="ko-KR" dirty="0">
                <a:solidFill>
                  <a:schemeClr val="tx2"/>
                </a:solidFill>
              </a:rPr>
              <a:t>*</a:t>
            </a:r>
            <a:r>
              <a:rPr kumimoji="1" lang="ko-KR" altLang="en-US" dirty="0">
                <a:solidFill>
                  <a:schemeClr val="tx2"/>
                </a:solidFill>
              </a:rPr>
              <a:t>로 시작되면 서버 전체의 능력에 대해 묻는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OPTOINS * HTTP/1.1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가 실제 리소스라면 그 리소스에 대한 가능한 기능을 묻는 것이다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OPTIONS </a:t>
            </a:r>
            <a:r>
              <a:rPr kumimoji="1" lang="en-US" altLang="ko-KR" sz="1400" b="1" dirty="0">
                <a:solidFill>
                  <a:schemeClr val="tx2"/>
                </a:solidFill>
                <a:hlinkClick r:id="rId2"/>
              </a:rPr>
              <a:t>http://www.joes-hardware.com/index.html HTTP/1.1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static HTML file wouldn’t accept a POST method.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요청이 성공하면 서버에서 지원하거나 지정한 리소스에 대해 가능한 선택적 기능들을 서술하는 여러 헤더 필드를 포함한 </a:t>
            </a:r>
            <a:r>
              <a:rPr kumimoji="1" lang="en-US" altLang="ko-KR" dirty="0">
                <a:solidFill>
                  <a:schemeClr val="tx2"/>
                </a:solidFill>
              </a:rPr>
              <a:t>200 OK</a:t>
            </a:r>
            <a:r>
              <a:rPr kumimoji="1" lang="ko-KR" altLang="en-US" dirty="0">
                <a:solidFill>
                  <a:schemeClr val="tx2"/>
                </a:solidFill>
              </a:rPr>
              <a:t> 응답을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하지만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에서 명시한 헤더는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하나 뿐이다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23BFB4-E310-E64F-B3E9-E52AC13A4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69" y="3994336"/>
            <a:ext cx="4963914" cy="165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16413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Allow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헤더는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에 의해 식별되는 자원에 대해 지원되는 메서드나 서버가 지원하는 모든 메서드를 열거한다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Allow: GET, HEAD, PUT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새 리소스가 지원했으면 하는 메서드를 추천하기 위해 요청 헤더에 사용될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에 대해 서버가 모두 지원해야 할 의무는 없으며 응답에는 반드시 실제 지원하는 메서드 목록을 열거한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헤더를 포함시켜야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프락시에서</a:t>
            </a:r>
            <a:r>
              <a:rPr kumimoji="1" lang="ko-KR" altLang="en-US" dirty="0">
                <a:solidFill>
                  <a:schemeClr val="tx2"/>
                </a:solidFill>
              </a:rPr>
              <a:t> 수정하면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786295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6.9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sz="2400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3"/>
              </a:rPr>
              <a:t>http://search.ietf.org/rfc/rfc3040.txt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en-US" altLang="ko-KR" dirty="0">
                <a:solidFill>
                  <a:schemeClr val="tx2"/>
                </a:solidFill>
                <a:hlinkClick r:id="rId4"/>
              </a:rPr>
              <a:t>http://search.ietf.org/rfc/rfc3143.txt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9146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7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캐시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670870406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캐시가 주는 혜택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불필요한 데이터 전송을 줄여 네트워크 요금으로 인한 비용을 줄여준다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네트워크 병목을 줄여주어 대역폭을 늘리지 않고도 페이지를 빨리 불러올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원 서버에 대한 요청을 줄여 서버의 부하를 줄이고 더 빨리 응답할 수 있게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거리로 인한 지연을 줄여준다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754265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</a:t>
            </a:r>
            <a:r>
              <a:rPr kumimoji="1" lang="ko-KR" altLang="en-US" dirty="0">
                <a:solidFill>
                  <a:schemeClr val="tx2"/>
                </a:solidFill>
              </a:rPr>
              <a:t> 불필요한 데이터 전송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다수의 클라이언트가 원 서버에 동일한 리소스를 요청할 때 값비싼 네트워크 대역폭을 잡아먹고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전송을 느리게 만들며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웹 서버에 부하를 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캐시는 첫 번째 서버 응답을 보관하고 이 사본을 </a:t>
            </a:r>
            <a:r>
              <a:rPr kumimoji="1" lang="ko-KR" altLang="en-US" dirty="0" err="1">
                <a:solidFill>
                  <a:schemeClr val="tx2"/>
                </a:solidFill>
              </a:rPr>
              <a:t>뒤이은</a:t>
            </a:r>
            <a:r>
              <a:rPr kumimoji="1" lang="ko-KR" altLang="en-US" dirty="0">
                <a:solidFill>
                  <a:schemeClr val="tx2"/>
                </a:solidFill>
              </a:rPr>
              <a:t> 요청들의 응답으로 </a:t>
            </a:r>
            <a:r>
              <a:rPr kumimoji="1" lang="ko-KR" altLang="en-US" dirty="0" err="1">
                <a:solidFill>
                  <a:schemeClr val="tx2"/>
                </a:solidFill>
              </a:rPr>
              <a:t>사용여</a:t>
            </a:r>
            <a:r>
              <a:rPr kumimoji="1" lang="ko-KR" altLang="en-US" dirty="0">
                <a:solidFill>
                  <a:schemeClr val="tx2"/>
                </a:solidFill>
              </a:rPr>
              <a:t> 원 서버의 낭비가 줄어들도록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44267109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7.2</a:t>
            </a:r>
            <a:r>
              <a:rPr kumimoji="1" lang="ko-KR" altLang="en-US" dirty="0">
                <a:solidFill>
                  <a:schemeClr val="tx2"/>
                </a:solidFill>
              </a:rPr>
              <a:t> 대역폭 병목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클라이언트들이 서버에 접근할 때의 속도는 그 경로에 있는 가장 느린 네트워크의 속도와 같다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클라이언트가 빠른 </a:t>
            </a:r>
            <a:r>
              <a:rPr kumimoji="1" lang="en-US" altLang="ko-KR" sz="1800" dirty="0">
                <a:solidFill>
                  <a:schemeClr val="tx2"/>
                </a:solidFill>
              </a:rPr>
              <a:t>LAN</a:t>
            </a:r>
            <a:r>
              <a:rPr kumimoji="1" lang="ko-KR" altLang="en-US" sz="1800" dirty="0">
                <a:solidFill>
                  <a:schemeClr val="tx2"/>
                </a:solidFill>
              </a:rPr>
              <a:t>에 있는 캐시로부터 사본을 가져온다면 성능을 대폭 개선할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0B477F7-2B5C-2D44-9556-6EEC0DE3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337205"/>
            <a:ext cx="6795701" cy="433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448987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7.3</a:t>
            </a:r>
            <a:r>
              <a:rPr kumimoji="1" lang="ko-KR" altLang="en-US" dirty="0">
                <a:solidFill>
                  <a:schemeClr val="tx2"/>
                </a:solidFill>
              </a:rPr>
              <a:t> 갑작스런 요청 쇄도</a:t>
            </a:r>
            <a:r>
              <a:rPr kumimoji="1" lang="en-US" altLang="ko-KR" dirty="0">
                <a:solidFill>
                  <a:schemeClr val="tx2"/>
                </a:solidFill>
              </a:rPr>
              <a:t>(Flash Crowds)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kumimoji="1" lang="ko-KR" altLang="en-US" sz="1800">
                <a:solidFill>
                  <a:schemeClr val="tx2"/>
                </a:solidFill>
              </a:rPr>
              <a:t>캐싱은 갑작스런 요청 쇄도에 대처하기 위해 특히 중요하다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>
              <a:solidFill>
                <a:schemeClr val="tx2"/>
              </a:solidFill>
            </a:endParaRPr>
          </a:p>
          <a:p>
            <a:r>
              <a:rPr kumimoji="1" lang="ko-KR" altLang="en-US" sz="1800">
                <a:solidFill>
                  <a:schemeClr val="tx2"/>
                </a:solidFill>
              </a:rPr>
              <a:t>갑작스런 사건</a:t>
            </a:r>
            <a:r>
              <a:rPr kumimoji="1" lang="en-US" altLang="ko-KR" sz="1800">
                <a:solidFill>
                  <a:schemeClr val="tx2"/>
                </a:solidFill>
              </a:rPr>
              <a:t>(</a:t>
            </a:r>
            <a:r>
              <a:rPr kumimoji="1" lang="ko-KR" altLang="en-US" sz="1800">
                <a:solidFill>
                  <a:schemeClr val="tx2"/>
                </a:solidFill>
              </a:rPr>
              <a:t>사회적인 이슈</a:t>
            </a:r>
            <a:r>
              <a:rPr kumimoji="1" lang="en-US" altLang="ko-KR" sz="1800">
                <a:solidFill>
                  <a:schemeClr val="tx2"/>
                </a:solidFill>
              </a:rPr>
              <a:t>,</a:t>
            </a:r>
            <a:r>
              <a:rPr kumimoji="1" lang="ko-KR" altLang="en-US" sz="1800">
                <a:solidFill>
                  <a:schemeClr val="tx2"/>
                </a:solidFill>
              </a:rPr>
              <a:t> 스팸 메일 등</a:t>
            </a:r>
            <a:r>
              <a:rPr kumimoji="1" lang="en-US" altLang="ko-KR" sz="1800">
                <a:solidFill>
                  <a:schemeClr val="tx2"/>
                </a:solidFill>
              </a:rPr>
              <a:t>)</a:t>
            </a:r>
            <a:r>
              <a:rPr kumimoji="1" lang="ko-KR" altLang="en-US" sz="1800">
                <a:solidFill>
                  <a:schemeClr val="tx2"/>
                </a:solidFill>
              </a:rPr>
              <a:t>으로 인해 많은 사람들이 동시에  웹 문서에 접근할 때 발생</a:t>
            </a:r>
            <a:endParaRPr kumimoji="1" lang="en-US" altLang="ko-KR" sz="1800">
              <a:solidFill>
                <a:schemeClr val="tx2"/>
              </a:solidFill>
            </a:endParaRPr>
          </a:p>
          <a:p>
            <a:endParaRPr kumimoji="1" lang="en-US" altLang="ko-KR" sz="1800">
              <a:solidFill>
                <a:schemeClr val="tx2"/>
              </a:solidFill>
            </a:endParaRPr>
          </a:p>
          <a:p>
            <a:endParaRPr kumimoji="1" lang="en-US" altLang="ko-KR" sz="180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B72D35-9396-9B12-2493-2A248EA13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549570"/>
            <a:ext cx="6795701" cy="390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60186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7.4</a:t>
            </a:r>
            <a:r>
              <a:rPr kumimoji="1" lang="ko-KR" altLang="en-US" dirty="0">
                <a:solidFill>
                  <a:schemeClr val="tx2"/>
                </a:solidFill>
              </a:rPr>
              <a:t> 거리로 인한 지연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r>
              <a:rPr kumimoji="1" lang="ko-KR" altLang="en-US" sz="1800">
                <a:solidFill>
                  <a:schemeClr val="tx2"/>
                </a:solidFill>
              </a:rPr>
              <a:t>모든 네트워크 라우터는 제각각 인터넷 트래픽을 지연시킨다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>
              <a:solidFill>
                <a:schemeClr val="tx2"/>
              </a:solidFill>
            </a:endParaRPr>
          </a:p>
          <a:p>
            <a:r>
              <a:rPr kumimoji="1" lang="ko-KR" altLang="en-US" sz="1800">
                <a:solidFill>
                  <a:schemeClr val="tx2"/>
                </a:solidFill>
              </a:rPr>
              <a:t>네크워크 신호는 빛의 속도로 움직이며 이는 거리가 멀어질수록 속도가 느려짐을 의미한다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51D076-8150-A27E-DB5C-6F2BDE3E9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824" y="732348"/>
            <a:ext cx="6597586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05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7.5</a:t>
            </a:r>
            <a:r>
              <a:rPr kumimoji="1" lang="ko-KR" altLang="en-US" dirty="0">
                <a:solidFill>
                  <a:schemeClr val="tx2"/>
                </a:solidFill>
              </a:rPr>
              <a:t> 적중과 </a:t>
            </a:r>
            <a:r>
              <a:rPr kumimoji="1" lang="ko-KR" altLang="en-US">
                <a:solidFill>
                  <a:schemeClr val="tx2"/>
                </a:solidFill>
              </a:rPr>
              <a:t>부적중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캐시가 세상 모든 문서의 사본을 저장하지는 않는다</a:t>
            </a:r>
            <a:r>
              <a:rPr kumimoji="1" lang="en-US" altLang="ko-KR" sz="1500" dirty="0">
                <a:solidFill>
                  <a:schemeClr val="tx2"/>
                </a:solidFill>
              </a:rPr>
              <a:t>.</a:t>
            </a:r>
          </a:p>
          <a:p>
            <a:pPr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캐시 적중</a:t>
            </a:r>
            <a:r>
              <a:rPr kumimoji="1" lang="en-US" altLang="ko-KR" sz="1500" dirty="0">
                <a:solidFill>
                  <a:schemeClr val="tx2"/>
                </a:solidFill>
              </a:rPr>
              <a:t>(cache hit)</a:t>
            </a:r>
            <a:r>
              <a:rPr kumimoji="1" lang="ko-KR" altLang="en-US" sz="1500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캐시에 요청에 대응하는 사본이 있어 이를 이용해 요청 처리</a:t>
            </a:r>
            <a:endParaRPr kumimoji="1" lang="en-US" altLang="ko-KR" sz="15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endParaRPr kumimoji="1" lang="en-US" altLang="ko-KR" sz="15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r>
              <a:rPr kumimoji="1" lang="ko-KR" altLang="en-US" sz="1500" dirty="0">
                <a:solidFill>
                  <a:schemeClr val="tx2"/>
                </a:solidFill>
              </a:rPr>
              <a:t>캐시 </a:t>
            </a:r>
            <a:r>
              <a:rPr kumimoji="1" lang="ko-KR" altLang="en-US" sz="1500" dirty="0" err="1">
                <a:solidFill>
                  <a:schemeClr val="tx2"/>
                </a:solidFill>
              </a:rPr>
              <a:t>부적중</a:t>
            </a:r>
            <a:r>
              <a:rPr kumimoji="1" lang="en-US" altLang="ko-KR" sz="1500" dirty="0">
                <a:solidFill>
                  <a:schemeClr val="tx2"/>
                </a:solidFill>
              </a:rPr>
              <a:t>(cache miss)</a:t>
            </a:r>
            <a:r>
              <a:rPr kumimoji="1" lang="ko-KR" altLang="en-US" sz="1500" dirty="0">
                <a:solidFill>
                  <a:schemeClr val="tx2"/>
                </a:solidFill>
              </a:rPr>
              <a:t> </a:t>
            </a:r>
            <a:r>
              <a:rPr kumimoji="1" lang="en-US" altLang="ko-KR" sz="1500" dirty="0">
                <a:solidFill>
                  <a:schemeClr val="tx2"/>
                </a:solidFill>
              </a:rPr>
              <a:t>:</a:t>
            </a:r>
            <a:r>
              <a:rPr kumimoji="1" lang="ko-KR" altLang="en-US" sz="1500" dirty="0">
                <a:solidFill>
                  <a:schemeClr val="tx2"/>
                </a:solidFill>
              </a:rPr>
              <a:t> 캐시에 사본이 없어 원 서버로 요청을 전달하여 처리</a:t>
            </a:r>
            <a:endParaRPr kumimoji="1" lang="en-US" altLang="ko-KR" sz="15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6AF5EC-1BD7-DE25-77A0-A9179A20E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32" y="732348"/>
            <a:ext cx="6779171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05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Cache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자주 찾는 문서의 사본을 저장하는 특별한 종류의 </a:t>
            </a:r>
            <a:r>
              <a:rPr kumimoji="1" lang="en-US" altLang="ko-KR" sz="1400" dirty="0">
                <a:solidFill>
                  <a:schemeClr val="tx2"/>
                </a:solidFill>
              </a:rPr>
              <a:t>proxy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클라이언트에서 빠르게 문서를 다운받을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캐시를 효율적으로 관리하고 최신 버전으로 유지하면서 동시에 프라이버시도 보호할 수 있는 기능이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26B0E351-36B2-0848-9C73-A947B30E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092" y="3263791"/>
            <a:ext cx="7547991" cy="304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49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7.5.1</a:t>
            </a:r>
            <a:r>
              <a:rPr kumimoji="1" lang="ko-KR" altLang="en-US" dirty="0">
                <a:solidFill>
                  <a:schemeClr val="tx2"/>
                </a:solidFill>
              </a:rPr>
              <a:t> 재검사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(Revalidation)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캐시는 때때로 사본의 최신 여부를 서버를 통해 확인해야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b="1" dirty="0">
                <a:solidFill>
                  <a:schemeClr val="tx2"/>
                </a:solidFill>
              </a:rPr>
              <a:t>이를 </a:t>
            </a:r>
            <a:r>
              <a:rPr kumimoji="1" lang="en-US" altLang="ko-KR" b="1" dirty="0">
                <a:solidFill>
                  <a:schemeClr val="tx2"/>
                </a:solidFill>
              </a:rPr>
              <a:t>HTTP </a:t>
            </a:r>
            <a:r>
              <a:rPr kumimoji="1" lang="ko-KR" altLang="en-US" b="1" dirty="0">
                <a:solidFill>
                  <a:schemeClr val="tx2"/>
                </a:solidFill>
              </a:rPr>
              <a:t>재검사</a:t>
            </a:r>
            <a:r>
              <a:rPr kumimoji="1" lang="ko-KR" altLang="en-US" dirty="0">
                <a:solidFill>
                  <a:schemeClr val="tx2"/>
                </a:solidFill>
              </a:rPr>
              <a:t>라 부른다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캐시는 원한다면 언제든지 재검사를 할 수 있지만 대부분 클라이언트가 사본을 요청할 때 그 사본에 대한 검사를 필요로 할 만큼 충분히 오래된  경우에만 재검사를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재검사가 필요한 경우 캐시는 원 서버에 작은 재검사 요청을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컨텐츠가 변경되지 않은 경우 서버는 </a:t>
            </a:r>
            <a:r>
              <a:rPr kumimoji="1" lang="en-US" altLang="ko-KR" dirty="0">
                <a:solidFill>
                  <a:schemeClr val="tx2"/>
                </a:solidFill>
              </a:rPr>
              <a:t>304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Not Modified</a:t>
            </a:r>
            <a:r>
              <a:rPr kumimoji="1" lang="ko-KR" altLang="en-US" dirty="0">
                <a:solidFill>
                  <a:schemeClr val="tx2"/>
                </a:solidFill>
              </a:rPr>
              <a:t> 응답을 보낸다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재검사는 캐시 적중보다는 느리고 캐시 </a:t>
            </a:r>
            <a:r>
              <a:rPr kumimoji="1" lang="ko-KR" altLang="en-US" dirty="0" err="1">
                <a:solidFill>
                  <a:schemeClr val="tx2"/>
                </a:solidFill>
              </a:rPr>
              <a:t>부적중</a:t>
            </a:r>
            <a:r>
              <a:rPr kumimoji="1" lang="ko-KR" altLang="en-US" dirty="0">
                <a:solidFill>
                  <a:schemeClr val="tx2"/>
                </a:solidFill>
              </a:rPr>
              <a:t> 보다는 빠르다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캐시 재확인을 위해 </a:t>
            </a:r>
            <a:r>
              <a:rPr kumimoji="1" lang="en-US" altLang="ko-KR" dirty="0">
                <a:solidFill>
                  <a:schemeClr val="tx2"/>
                </a:solidFill>
              </a:rPr>
              <a:t>If-Modified-Since </a:t>
            </a:r>
            <a:r>
              <a:rPr kumimoji="1" lang="ko-KR" altLang="en-US" dirty="0">
                <a:solidFill>
                  <a:schemeClr val="tx2"/>
                </a:solidFill>
              </a:rPr>
              <a:t>헤더를 제공한다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6550936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4" name="Rectangle 9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195" y="4554328"/>
            <a:ext cx="12228056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21199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7.5.1</a:t>
            </a:r>
            <a:r>
              <a:rPr kumimoji="1" lang="ko-KR" altLang="en-US" dirty="0">
                <a:solidFill>
                  <a:schemeClr val="tx2"/>
                </a:solidFill>
              </a:rPr>
              <a:t> 재검사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(Revalidation)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91" name="Content Placeholder 90">
            <a:extLst>
              <a:ext uri="{FF2B5EF4-FFF2-40B4-BE49-F238E27FC236}">
                <a16:creationId xmlns:a16="http://schemas.microsoft.com/office/drawing/2014/main" id="{10DF2090-B0BE-2271-5F48-9315922AD0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1153" y="732347"/>
            <a:ext cx="4839566" cy="2221879"/>
          </a:xfrm>
        </p:spPr>
        <p:txBody>
          <a:bodyPr anchor="t">
            <a:normAutofit fontScale="92500" lnSpcReduction="20000"/>
          </a:bodyPr>
          <a:lstStyle/>
          <a:p>
            <a:r>
              <a:rPr lang="ko-KR" altLang="en-US" sz="1800" b="1" dirty="0">
                <a:solidFill>
                  <a:schemeClr val="tx2"/>
                </a:solidFill>
              </a:rPr>
              <a:t>재검사 적중</a:t>
            </a:r>
            <a:br>
              <a:rPr lang="en-US" altLang="ko-KR" sz="1800" dirty="0">
                <a:solidFill>
                  <a:schemeClr val="tx2"/>
                </a:solidFill>
              </a:rPr>
            </a:br>
            <a:r>
              <a:rPr lang="ko-KR" altLang="en-US" sz="1800" dirty="0">
                <a:solidFill>
                  <a:schemeClr val="tx2"/>
                </a:solidFill>
              </a:rPr>
              <a:t>서버 객체가 변경되지 않은 경우 </a:t>
            </a:r>
            <a:r>
              <a:rPr lang="en-US" altLang="ko-KR" sz="1800" dirty="0">
                <a:solidFill>
                  <a:schemeClr val="tx2"/>
                </a:solidFill>
              </a:rPr>
              <a:t>304 </a:t>
            </a:r>
            <a:r>
              <a:rPr lang="ko-KR" altLang="en-US" sz="1800" dirty="0">
                <a:solidFill>
                  <a:schemeClr val="tx2"/>
                </a:solidFill>
              </a:rPr>
              <a:t>응답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ko-KR" altLang="en-US" sz="1800" b="1" dirty="0">
                <a:solidFill>
                  <a:schemeClr val="tx2"/>
                </a:solidFill>
              </a:rPr>
              <a:t>재검사 </a:t>
            </a:r>
            <a:r>
              <a:rPr lang="ko-KR" altLang="en-US" sz="1800" b="1" dirty="0" err="1">
                <a:solidFill>
                  <a:schemeClr val="tx2"/>
                </a:solidFill>
              </a:rPr>
              <a:t>부적중</a:t>
            </a:r>
            <a:br>
              <a:rPr lang="en-US" altLang="ko-KR" sz="1800" dirty="0">
                <a:solidFill>
                  <a:schemeClr val="tx2"/>
                </a:solidFill>
              </a:rPr>
            </a:br>
            <a:r>
              <a:rPr lang="ko-KR" altLang="en-US" sz="1800" dirty="0">
                <a:solidFill>
                  <a:schemeClr val="tx2"/>
                </a:solidFill>
              </a:rPr>
              <a:t>컨텐츠 전체와 함께 </a:t>
            </a:r>
            <a:r>
              <a:rPr lang="en-US" altLang="ko-KR" sz="1800" dirty="0">
                <a:solidFill>
                  <a:schemeClr val="tx2"/>
                </a:solidFill>
              </a:rPr>
              <a:t>200</a:t>
            </a:r>
            <a:r>
              <a:rPr lang="ko-KR" altLang="en-US" sz="1800" dirty="0">
                <a:solidFill>
                  <a:schemeClr val="tx2"/>
                </a:solidFill>
              </a:rPr>
              <a:t> </a:t>
            </a:r>
            <a:r>
              <a:rPr lang="en-US" altLang="ko-KR" sz="1800" dirty="0">
                <a:solidFill>
                  <a:schemeClr val="tx2"/>
                </a:solidFill>
              </a:rPr>
              <a:t>OK </a:t>
            </a:r>
            <a:r>
              <a:rPr lang="ko-KR" altLang="en-US" sz="1800" dirty="0">
                <a:solidFill>
                  <a:schemeClr val="tx2"/>
                </a:solidFill>
              </a:rPr>
              <a:t>응답</a:t>
            </a:r>
            <a:endParaRPr lang="en-US" altLang="ko-KR" sz="1800" dirty="0">
              <a:solidFill>
                <a:schemeClr val="tx2"/>
              </a:solidFill>
            </a:endParaRPr>
          </a:p>
          <a:p>
            <a:r>
              <a:rPr lang="ko-KR" altLang="en-US" sz="1800" b="1" dirty="0">
                <a:solidFill>
                  <a:schemeClr val="tx2"/>
                </a:solidFill>
              </a:rPr>
              <a:t>객체 삭제</a:t>
            </a:r>
            <a:br>
              <a:rPr lang="en-US" altLang="ko-KR" sz="1800" dirty="0">
                <a:solidFill>
                  <a:schemeClr val="tx2"/>
                </a:solidFill>
              </a:rPr>
            </a:br>
            <a:r>
              <a:rPr lang="ko-KR" altLang="en-US" sz="1800" dirty="0">
                <a:solidFill>
                  <a:schemeClr val="tx2"/>
                </a:solidFill>
              </a:rPr>
              <a:t>서버 객체가 삭제된 경우 </a:t>
            </a:r>
            <a:r>
              <a:rPr lang="en-US" altLang="ko-KR" sz="1800" dirty="0">
                <a:solidFill>
                  <a:schemeClr val="tx2"/>
                </a:solidFill>
              </a:rPr>
              <a:t>404 </a:t>
            </a:r>
            <a:r>
              <a:rPr lang="ko-KR" altLang="en-US" sz="1800" dirty="0">
                <a:solidFill>
                  <a:schemeClr val="tx2"/>
                </a:solidFill>
              </a:rPr>
              <a:t>응답</a:t>
            </a:r>
            <a:r>
              <a:rPr lang="en-US" altLang="ko-KR" sz="1800" dirty="0">
                <a:solidFill>
                  <a:schemeClr val="tx2"/>
                </a:solidFill>
              </a:rPr>
              <a:t>.</a:t>
            </a:r>
            <a:r>
              <a:rPr lang="ko-KR" altLang="en-US" sz="1800" dirty="0">
                <a:solidFill>
                  <a:schemeClr val="tx2"/>
                </a:solidFill>
              </a:rPr>
              <a:t> </a:t>
            </a:r>
            <a:r>
              <a:rPr lang="ko-KR" altLang="en-US" sz="1800" dirty="0" err="1">
                <a:solidFill>
                  <a:schemeClr val="tx2"/>
                </a:solidFill>
              </a:rPr>
              <a:t>캐시느</a:t>
            </a:r>
            <a:r>
              <a:rPr lang="ko-KR" altLang="en-US" sz="1800" dirty="0">
                <a:solidFill>
                  <a:schemeClr val="tx2"/>
                </a:solidFill>
              </a:rPr>
              <a:t> 사본 을 삭제</a:t>
            </a:r>
            <a:endParaRPr lang="en-US" sz="1800" dirty="0">
              <a:solidFill>
                <a:schemeClr val="tx2"/>
              </a:solidFill>
            </a:endParaRPr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8F25BA23-A3C6-3C71-39BB-62D310ABC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588" y="3271956"/>
            <a:ext cx="4267026" cy="297625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3AF213C-FFDC-78B5-2D66-3CC84CDE5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816" y="3370002"/>
            <a:ext cx="5830822" cy="278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00899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7.5.2</a:t>
            </a:r>
            <a:r>
              <a:rPr kumimoji="1" lang="ko-KR" altLang="en-US" dirty="0">
                <a:solidFill>
                  <a:schemeClr val="tx2"/>
                </a:solidFill>
              </a:rPr>
              <a:t> 적중률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캐시가 요청을 처리하는 비율을 캐시 적중률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혹은 캐시 </a:t>
            </a:r>
            <a:r>
              <a:rPr kumimoji="1" lang="ko-KR" altLang="en-US" dirty="0" err="1">
                <a:solidFill>
                  <a:schemeClr val="tx2"/>
                </a:solidFill>
              </a:rPr>
              <a:t>적중비</a:t>
            </a:r>
            <a:r>
              <a:rPr kumimoji="1" lang="en-US" altLang="ko-KR" dirty="0">
                <a:solidFill>
                  <a:schemeClr val="tx2"/>
                </a:solidFill>
              </a:rPr>
              <a:t>),</a:t>
            </a:r>
            <a:r>
              <a:rPr kumimoji="1" lang="ko-KR" altLang="en-US" dirty="0">
                <a:solidFill>
                  <a:schemeClr val="tx2"/>
                </a:solidFill>
              </a:rPr>
              <a:t> 혹은 문서 적중률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혹은 문서 </a:t>
            </a:r>
            <a:r>
              <a:rPr kumimoji="1" lang="ko-KR" altLang="en-US" dirty="0" err="1">
                <a:solidFill>
                  <a:schemeClr val="tx2"/>
                </a:solidFill>
              </a:rPr>
              <a:t>적중비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이라 부름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적중률은 </a:t>
            </a:r>
            <a:r>
              <a:rPr kumimoji="1" lang="en-US" altLang="ko-KR" dirty="0">
                <a:solidFill>
                  <a:schemeClr val="tx2"/>
                </a:solidFill>
              </a:rPr>
              <a:t>0~1</a:t>
            </a:r>
            <a:r>
              <a:rPr kumimoji="1" lang="ko-KR" altLang="en-US" dirty="0">
                <a:solidFill>
                  <a:schemeClr val="tx2"/>
                </a:solidFill>
              </a:rPr>
              <a:t>까지의 값으로 주로 </a:t>
            </a:r>
            <a:r>
              <a:rPr kumimoji="1" lang="en-US" altLang="ko-KR" dirty="0">
                <a:solidFill>
                  <a:schemeClr val="tx2"/>
                </a:solidFill>
              </a:rPr>
              <a:t>%</a:t>
            </a:r>
            <a:r>
              <a:rPr kumimoji="1" lang="ko-KR" altLang="en-US" dirty="0">
                <a:solidFill>
                  <a:schemeClr val="tx2"/>
                </a:solidFill>
              </a:rPr>
              <a:t>로 표시하며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0%</a:t>
            </a:r>
            <a:r>
              <a:rPr kumimoji="1" lang="ko-KR" altLang="en-US" dirty="0">
                <a:solidFill>
                  <a:schemeClr val="tx2"/>
                </a:solidFill>
              </a:rPr>
              <a:t>는 모두 </a:t>
            </a:r>
            <a:r>
              <a:rPr kumimoji="1" lang="ko-KR" altLang="en-US" dirty="0" err="1">
                <a:solidFill>
                  <a:schemeClr val="tx2"/>
                </a:solidFill>
              </a:rPr>
              <a:t>부적중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100%</a:t>
            </a:r>
            <a:r>
              <a:rPr kumimoji="1" lang="ko-KR" altLang="en-US" dirty="0">
                <a:solidFill>
                  <a:schemeClr val="tx2"/>
                </a:solidFill>
              </a:rPr>
              <a:t>는 모두 적중을 의미한다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40%</a:t>
            </a:r>
            <a:r>
              <a:rPr kumimoji="1" lang="ko-KR" altLang="en-US" dirty="0">
                <a:solidFill>
                  <a:schemeClr val="tx2"/>
                </a:solidFill>
              </a:rPr>
              <a:t> 수준이면 괜찮은 캐시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730882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7.5.3</a:t>
            </a:r>
            <a:r>
              <a:rPr kumimoji="1" lang="ko-KR" altLang="en-US" dirty="0">
                <a:solidFill>
                  <a:schemeClr val="tx2"/>
                </a:solidFill>
              </a:rPr>
              <a:t> 바이트 적중률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모든 문서가 같은 크기는 아님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몇몇 리소스는 덜 접근되지만 크기가 커서 트래픽을 더 많이 소모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바이트 단위 적중률은 캐시를 통해 제공된 모든 바이트의 비율을 표현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문서 적중률 개선은 지연이 줄어들고 바이트 단위 적중률 개선은 대역폭 절약을 최적화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19514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7.5.4</a:t>
            </a:r>
            <a:r>
              <a:rPr kumimoji="1" lang="ko-KR" altLang="en-US" dirty="0">
                <a:solidFill>
                  <a:schemeClr val="tx2"/>
                </a:solidFill>
              </a:rPr>
              <a:t> 적중과 부적중의 구별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응답의 </a:t>
            </a:r>
            <a:r>
              <a:rPr kumimoji="1" lang="en-US" altLang="ko-KR" dirty="0">
                <a:solidFill>
                  <a:schemeClr val="tx2"/>
                </a:solidFill>
              </a:rPr>
              <a:t>Date</a:t>
            </a:r>
            <a:r>
              <a:rPr kumimoji="1" lang="ko-KR" altLang="en-US" dirty="0">
                <a:solidFill>
                  <a:schemeClr val="tx2"/>
                </a:solidFill>
              </a:rPr>
              <a:t> 헤더를 이용하여 적중과 </a:t>
            </a:r>
            <a:r>
              <a:rPr kumimoji="1" lang="ko-KR" altLang="en-US" dirty="0" err="1">
                <a:solidFill>
                  <a:schemeClr val="tx2"/>
                </a:solidFill>
              </a:rPr>
              <a:t>부적중을</a:t>
            </a:r>
            <a:r>
              <a:rPr kumimoji="1" lang="ko-KR" altLang="en-US" dirty="0">
                <a:solidFill>
                  <a:schemeClr val="tx2"/>
                </a:solidFill>
              </a:rPr>
              <a:t> 추측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현재 시각보다 응답의 </a:t>
            </a:r>
            <a:r>
              <a:rPr kumimoji="1" lang="en-US" altLang="ko-KR" dirty="0">
                <a:solidFill>
                  <a:schemeClr val="tx2"/>
                </a:solidFill>
              </a:rPr>
              <a:t>Date</a:t>
            </a:r>
            <a:r>
              <a:rPr kumimoji="1" lang="ko-KR" altLang="en-US" dirty="0">
                <a:solidFill>
                  <a:schemeClr val="tx2"/>
                </a:solidFill>
              </a:rPr>
              <a:t> 헤더 시각이 더 오래되었다면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응답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Age</a:t>
            </a:r>
            <a:r>
              <a:rPr kumimoji="1" lang="ko-KR" altLang="en-US" dirty="0">
                <a:solidFill>
                  <a:schemeClr val="tx2"/>
                </a:solidFill>
              </a:rPr>
              <a:t> 헤더를 이용하여 알 수 도 있음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1697577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7.6</a:t>
            </a:r>
            <a:r>
              <a:rPr kumimoji="1" lang="ko-KR" altLang="en-US" dirty="0">
                <a:solidFill>
                  <a:schemeClr val="tx2"/>
                </a:solidFill>
              </a:rPr>
              <a:t> 캐시 토폴로지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캐시는 한 명의 사용자에게만 할당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개인 캐시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될 수도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수천 명이 공유할 수도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공용 캐시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kumimoji="1" lang="ko-KR" altLang="en-US" dirty="0">
                <a:solidFill>
                  <a:srgbClr val="FF0000"/>
                </a:solidFill>
              </a:rPr>
              <a:t>* 토폴로지 </a:t>
            </a:r>
            <a:r>
              <a:rPr kumimoji="1" lang="en-US" altLang="ko-KR" dirty="0">
                <a:solidFill>
                  <a:srgbClr val="FF0000"/>
                </a:solidFill>
              </a:rPr>
              <a:t>:</a:t>
            </a:r>
            <a:r>
              <a:rPr kumimoji="1" lang="ko-KR" altLang="en-US" dirty="0">
                <a:solidFill>
                  <a:srgbClr val="FF0000"/>
                </a:solidFill>
              </a:rPr>
              <a:t> 네트워크의 </a:t>
            </a:r>
            <a:r>
              <a:rPr lang="ko-KR" altLang="en-US" dirty="0">
                <a:solidFill>
                  <a:srgbClr val="FF0000"/>
                </a:solidFill>
              </a:rPr>
              <a:t>종단 및 중계 노드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또는 기기</a:t>
            </a:r>
            <a:r>
              <a:rPr lang="en-US" altLang="ko-KR" dirty="0">
                <a:solidFill>
                  <a:srgbClr val="FF0000"/>
                </a:solidFill>
              </a:rPr>
              <a:t>) </a:t>
            </a:r>
            <a:r>
              <a:rPr lang="ko-KR" altLang="en-US" dirty="0">
                <a:solidFill>
                  <a:srgbClr val="FF0000"/>
                </a:solidFill>
              </a:rPr>
              <a:t>사이에서 연결 상태를 결정하는 구조를 의미한다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kumimoji="1" lang="en-US" altLang="ko-KR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04680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7.6.1</a:t>
            </a:r>
            <a:r>
              <a:rPr kumimoji="1" lang="ko-KR" altLang="en-US" dirty="0">
                <a:solidFill>
                  <a:schemeClr val="tx2"/>
                </a:solidFill>
              </a:rPr>
              <a:t> 개인 전용 캐시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브라우저는 개인 전용 캐시를 내장하고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캐시 사이즈를 설정할 수도 있고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sz="1800" dirty="0">
                <a:solidFill>
                  <a:schemeClr val="tx2"/>
                </a:solidFill>
              </a:rPr>
              <a:t> 내용을 확인할 수도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AEA7A7F-B38E-3C83-2A2E-C6E27B52C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396667"/>
            <a:ext cx="6795701" cy="421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38317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7.6.2</a:t>
            </a:r>
            <a:r>
              <a:rPr kumimoji="1" lang="ko-KR" altLang="en-US" dirty="0">
                <a:solidFill>
                  <a:schemeClr val="tx2"/>
                </a:solidFill>
              </a:rPr>
              <a:t> 공용 </a:t>
            </a:r>
            <a:r>
              <a:rPr kumimoji="1" lang="ko-KR" altLang="en-US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캐시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700">
                <a:solidFill>
                  <a:schemeClr val="tx2"/>
                </a:solidFill>
              </a:rPr>
              <a:t>공용 캐시는 프락시 캐시라고 불리는 특별한 종류의 공유 프락시 서버다</a:t>
            </a:r>
            <a:r>
              <a:rPr kumimoji="1" lang="en-US" altLang="ko-KR" sz="170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70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700">
                <a:solidFill>
                  <a:schemeClr val="tx2"/>
                </a:solidFill>
              </a:rPr>
              <a:t>여러 사용자가 접근하므로 불필요한 트래픽을 더 많이 줄일 수 있다</a:t>
            </a:r>
            <a:r>
              <a:rPr kumimoji="1" lang="en-US" altLang="ko-KR" sz="170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70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700">
                <a:solidFill>
                  <a:schemeClr val="tx2"/>
                </a:solidFill>
              </a:rPr>
              <a:t>브라우저 설정을 통해 프락시 캐시를 사용하거나 인터셉터 프락시를 통해 브라우저 설정 없이 사용 가능하다</a:t>
            </a:r>
            <a:r>
              <a:rPr kumimoji="1" lang="en-US" altLang="ko-KR" sz="17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75A5BD-3437-B4AD-5740-E90ACD8B6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167" y="732348"/>
            <a:ext cx="6174900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6272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7.6.3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캐시 계층들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700" dirty="0">
                <a:solidFill>
                  <a:schemeClr val="tx2"/>
                </a:solidFill>
              </a:rPr>
              <a:t>작은 캐시에서 </a:t>
            </a:r>
            <a:r>
              <a:rPr kumimoji="1" lang="ko-KR" altLang="en-US" sz="1700" dirty="0" err="1">
                <a:solidFill>
                  <a:schemeClr val="tx2"/>
                </a:solidFill>
              </a:rPr>
              <a:t>부적중이</a:t>
            </a:r>
            <a:r>
              <a:rPr kumimoji="1" lang="ko-KR" altLang="en-US" sz="1700" dirty="0">
                <a:solidFill>
                  <a:schemeClr val="tx2"/>
                </a:solidFill>
              </a:rPr>
              <a:t> 발생한 경우 더 큰 부모 캐시에서 나머지 트래픽을 처리하는 계층을 만드는 것이 합리적인 경우가 많다</a:t>
            </a:r>
            <a:r>
              <a:rPr kumimoji="1" lang="en-US" altLang="ko-KR" sz="17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7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700" dirty="0">
                <a:solidFill>
                  <a:schemeClr val="tx2"/>
                </a:solidFill>
              </a:rPr>
              <a:t>하지만 </a:t>
            </a:r>
            <a:r>
              <a:rPr kumimoji="1" lang="ko-KR" altLang="en-US" sz="17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700" dirty="0">
                <a:solidFill>
                  <a:schemeClr val="tx2"/>
                </a:solidFill>
              </a:rPr>
              <a:t> 연쇄가 길어질수록 중간 </a:t>
            </a:r>
            <a:r>
              <a:rPr kumimoji="1" lang="ko-KR" altLang="en-US" sz="17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700" dirty="0">
                <a:solidFill>
                  <a:schemeClr val="tx2"/>
                </a:solidFill>
              </a:rPr>
              <a:t> 현저한 성능 저하가 발생한다</a:t>
            </a:r>
            <a:r>
              <a:rPr kumimoji="1" lang="en-US" altLang="ko-KR" sz="17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280B10-866F-D54D-E8D7-9CE43B5D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988925"/>
            <a:ext cx="6795701" cy="502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6770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7.6.4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캐시망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컨텐츠 라우팅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피어링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 fontScale="850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700" dirty="0">
                <a:solidFill>
                  <a:schemeClr val="tx2"/>
                </a:solidFill>
              </a:rPr>
              <a:t>몇몇 네트워크 아키텍처는 복잡한 캐시망을 만든다</a:t>
            </a:r>
            <a:r>
              <a:rPr kumimoji="1" lang="en-US" altLang="ko-KR" sz="17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700" dirty="0">
                <a:solidFill>
                  <a:schemeClr val="tx2"/>
                </a:solidFill>
              </a:rPr>
              <a:t>캐시망은 연결 방법을 동적으로 처리한다</a:t>
            </a:r>
            <a:r>
              <a:rPr kumimoji="1" lang="en-US" altLang="ko-KR" sz="17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700" dirty="0" err="1">
                <a:solidFill>
                  <a:schemeClr val="tx2"/>
                </a:solidFill>
              </a:rPr>
              <a:t>캐시망</a:t>
            </a:r>
            <a:r>
              <a:rPr kumimoji="1" lang="ko-KR" altLang="en-US" sz="1700" dirty="0">
                <a:solidFill>
                  <a:schemeClr val="tx2"/>
                </a:solidFill>
              </a:rPr>
              <a:t> 내 캐시들의 기능</a:t>
            </a:r>
            <a:br>
              <a:rPr kumimoji="1" lang="en-US" altLang="ko-KR" sz="17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</a:t>
            </a:r>
            <a:r>
              <a:rPr kumimoji="1" lang="en-US" altLang="ko-KR" sz="1300" dirty="0">
                <a:solidFill>
                  <a:schemeClr val="tx2"/>
                </a:solidFill>
              </a:rPr>
              <a:t>URL</a:t>
            </a:r>
            <a:r>
              <a:rPr kumimoji="1" lang="ko-KR" altLang="en-US" sz="1300" dirty="0">
                <a:solidFill>
                  <a:schemeClr val="tx2"/>
                </a:solidFill>
              </a:rPr>
              <a:t>에 근거하여 부모 캐시와 원 서버 중 하나를 동적으로 선택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</a:t>
            </a:r>
            <a:r>
              <a:rPr kumimoji="1" lang="en-US" altLang="ko-KR" sz="1300" dirty="0">
                <a:solidFill>
                  <a:schemeClr val="tx2"/>
                </a:solidFill>
              </a:rPr>
              <a:t>URL</a:t>
            </a:r>
            <a:r>
              <a:rPr kumimoji="1" lang="ko-KR" altLang="en-US" sz="1300" dirty="0">
                <a:solidFill>
                  <a:schemeClr val="tx2"/>
                </a:solidFill>
              </a:rPr>
              <a:t>에 근거하여 특정 부모 캐시를 동적으로 선택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부모 캐시에게 가기 전에 로컬에서 사본 검색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다른 캐시들이 그들의 </a:t>
            </a:r>
            <a:r>
              <a:rPr kumimoji="1" lang="ko-KR" altLang="en-US" sz="1300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sz="1300" dirty="0">
                <a:solidFill>
                  <a:schemeClr val="tx2"/>
                </a:solidFill>
              </a:rPr>
              <a:t> 컨텐츠에 부분적인 접근은 허용하되 인터넷 </a:t>
            </a:r>
            <a:r>
              <a:rPr kumimoji="1" lang="ko-KR" altLang="en-US" sz="1300" dirty="0" err="1">
                <a:solidFill>
                  <a:schemeClr val="tx2"/>
                </a:solidFill>
              </a:rPr>
              <a:t>트랜짓은</a:t>
            </a:r>
            <a:r>
              <a:rPr kumimoji="1" lang="ko-KR" altLang="en-US" sz="1300" dirty="0">
                <a:solidFill>
                  <a:schemeClr val="tx2"/>
                </a:solidFill>
              </a:rPr>
              <a:t> 용하지 않는다</a:t>
            </a:r>
            <a:r>
              <a:rPr kumimoji="1" lang="en-US" altLang="ko-KR" sz="13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700" dirty="0">
                <a:solidFill>
                  <a:schemeClr val="tx2"/>
                </a:solidFill>
              </a:rPr>
              <a:t>선택적인 </a:t>
            </a:r>
            <a:r>
              <a:rPr kumimoji="1" lang="ko-KR" altLang="en-US" sz="1700" dirty="0" err="1">
                <a:solidFill>
                  <a:schemeClr val="tx2"/>
                </a:solidFill>
              </a:rPr>
              <a:t>피어링을</a:t>
            </a:r>
            <a:r>
              <a:rPr kumimoji="1" lang="ko-KR" altLang="en-US" sz="1700" dirty="0">
                <a:solidFill>
                  <a:schemeClr val="tx2"/>
                </a:solidFill>
              </a:rPr>
              <a:t> 지원하는 캐시는 형제 캐시라 부름</a:t>
            </a:r>
            <a:endParaRPr kumimoji="1" lang="en-US" altLang="ko-KR" sz="17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700" dirty="0">
                <a:solidFill>
                  <a:schemeClr val="tx2"/>
                </a:solidFill>
              </a:rPr>
              <a:t>HTTP</a:t>
            </a:r>
            <a:r>
              <a:rPr kumimoji="1" lang="ko-KR" altLang="en-US" sz="1700" dirty="0">
                <a:solidFill>
                  <a:schemeClr val="tx2"/>
                </a:solidFill>
              </a:rPr>
              <a:t>는 형제 캐시를 지원하지 않아 인터넷 캐시 프로토콜</a:t>
            </a:r>
            <a:r>
              <a:rPr kumimoji="1" lang="en-US" altLang="ko-KR" sz="1700" dirty="0">
                <a:solidFill>
                  <a:schemeClr val="tx2"/>
                </a:solidFill>
              </a:rPr>
              <a:t>(ICP)</a:t>
            </a:r>
            <a:r>
              <a:rPr kumimoji="1" lang="ko-KR" altLang="en-US" sz="1700" dirty="0">
                <a:solidFill>
                  <a:schemeClr val="tx2"/>
                </a:solidFill>
              </a:rPr>
              <a:t>이나</a:t>
            </a:r>
            <a:r>
              <a:rPr kumimoji="1" lang="en-US" altLang="ko-KR" sz="1700" dirty="0">
                <a:solidFill>
                  <a:schemeClr val="tx2"/>
                </a:solidFill>
              </a:rPr>
              <a:t> </a:t>
            </a:r>
            <a:r>
              <a:rPr kumimoji="1" lang="ko-KR" altLang="en-US" sz="1700" dirty="0">
                <a:solidFill>
                  <a:schemeClr val="tx2"/>
                </a:solidFill>
              </a:rPr>
              <a:t>하이퍼텍스트 캐시 프로토콜</a:t>
            </a:r>
            <a:r>
              <a:rPr kumimoji="1" lang="en-US" altLang="ko-KR" sz="1700" dirty="0">
                <a:solidFill>
                  <a:schemeClr val="tx2"/>
                </a:solidFill>
              </a:rPr>
              <a:t>(HTCP)</a:t>
            </a:r>
            <a:r>
              <a:rPr kumimoji="1" lang="ko-KR" altLang="en-US" sz="1700" dirty="0">
                <a:solidFill>
                  <a:schemeClr val="tx2"/>
                </a:solidFill>
              </a:rPr>
              <a:t>을 이용해 확장</a:t>
            </a:r>
            <a:endParaRPr kumimoji="1" lang="en-US" altLang="ko-KR" sz="17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D11FE5-D0BF-59BB-0B95-63D68A27698C}"/>
              </a:ext>
            </a:extLst>
          </p:cNvPr>
          <p:cNvSpPr txBox="1"/>
          <p:nvPr/>
        </p:nvSpPr>
        <p:spPr>
          <a:xfrm>
            <a:off x="607951" y="6277760"/>
            <a:ext cx="6787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rgbClr val="FF0000"/>
                </a:solidFill>
              </a:rPr>
              <a:t>*</a:t>
            </a:r>
            <a:r>
              <a:rPr kumimoji="1" lang="ko-KR" altLang="en-US" dirty="0">
                <a:solidFill>
                  <a:srgbClr val="FF0000"/>
                </a:solidFill>
              </a:rPr>
              <a:t> </a:t>
            </a:r>
            <a:r>
              <a:rPr kumimoji="1" lang="ko-KR" altLang="en-US" dirty="0" err="1">
                <a:solidFill>
                  <a:srgbClr val="FF0000"/>
                </a:solidFill>
              </a:rPr>
              <a:t>트랜짓</a:t>
            </a:r>
            <a:r>
              <a:rPr kumimoji="1" lang="en-US" altLang="ko-KR" dirty="0">
                <a:solidFill>
                  <a:srgbClr val="FF0000"/>
                </a:solidFill>
              </a:rPr>
              <a:t>(internet transit) : </a:t>
            </a:r>
            <a:r>
              <a:rPr kumimoji="1" lang="ko-KR" altLang="en-US" dirty="0">
                <a:solidFill>
                  <a:srgbClr val="FF0000"/>
                </a:solidFill>
              </a:rPr>
              <a:t>트래픽이 다른 인터넷으로 건너가는 것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0DB29DC-88ED-0706-E2D7-1DA0B4393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7648" y="1882480"/>
            <a:ext cx="6112640" cy="36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517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Gateway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다른 서버들의 중개자로 동작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트래픽을 다른 프로토콜로 변환하기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자신이 게이트웨이와 통신하고 있음을 모름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pic>
        <p:nvPicPr>
          <p:cNvPr id="5" name="그림 4" descr="화살이(가) 표시된 사진&#10;&#10;자동 생성된 설명">
            <a:extLst>
              <a:ext uri="{FF2B5EF4-FFF2-40B4-BE49-F238E27FC236}">
                <a16:creationId xmlns:a16="http://schemas.microsoft.com/office/drawing/2014/main" id="{30F1FB8E-BE04-334B-B77A-2E7D492B6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173" y="3353943"/>
            <a:ext cx="7470973" cy="18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734035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7.7</a:t>
            </a:r>
            <a:r>
              <a:rPr kumimoji="1" lang="ko-KR" altLang="en-US" dirty="0">
                <a:solidFill>
                  <a:schemeClr val="tx2"/>
                </a:solidFill>
              </a:rPr>
              <a:t> 캐시 처리 단계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838359"/>
            <a:ext cx="4419600" cy="346244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4000"/>
              </a:lnSpc>
            </a:pPr>
            <a:r>
              <a:rPr kumimoji="1" lang="ko-KR" altLang="en-US" sz="1600" dirty="0">
                <a:solidFill>
                  <a:schemeClr val="tx2"/>
                </a:solidFill>
              </a:rPr>
              <a:t>기본적인 캐시 처리 절차</a:t>
            </a:r>
            <a:endParaRPr kumimoji="1" lang="en-US" altLang="ko-KR" sz="1600" dirty="0">
              <a:solidFill>
                <a:schemeClr val="tx2"/>
              </a:solidFill>
            </a:endParaRPr>
          </a:p>
          <a:p>
            <a:pPr>
              <a:lnSpc>
                <a:spcPct val="104000"/>
              </a:lnSpc>
            </a:pPr>
            <a:endParaRPr kumimoji="1" lang="en-US" altLang="ko-KR" sz="1000" dirty="0">
              <a:solidFill>
                <a:schemeClr val="tx2"/>
              </a:solidFill>
            </a:endParaRPr>
          </a:p>
          <a:p>
            <a:pPr marL="0" lvl="1" indent="0">
              <a:lnSpc>
                <a:spcPct val="104000"/>
              </a:lnSpc>
              <a:buNone/>
            </a:pPr>
            <a:r>
              <a:rPr kumimoji="1" lang="ko-KR" altLang="en-US" sz="1400" dirty="0">
                <a:solidFill>
                  <a:schemeClr val="tx2"/>
                </a:solidFill>
              </a:rPr>
              <a:t>  </a:t>
            </a:r>
            <a:r>
              <a:rPr kumimoji="1" lang="en-US" altLang="ko-KR" sz="1400" dirty="0">
                <a:solidFill>
                  <a:schemeClr val="tx2"/>
                </a:solidFill>
              </a:rPr>
              <a:t>1.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 받기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캐시는 네트워크로부터 도착한 요청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             메시지를 읽는다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</a:t>
            </a:r>
            <a:r>
              <a:rPr kumimoji="1" lang="en-US" altLang="ko-KR" sz="1400" dirty="0">
                <a:solidFill>
                  <a:schemeClr val="tx2"/>
                </a:solidFill>
              </a:rPr>
              <a:t>2.</a:t>
            </a:r>
            <a:r>
              <a:rPr kumimoji="1" lang="ko-KR" altLang="en-US" sz="1400" dirty="0">
                <a:solidFill>
                  <a:schemeClr val="tx2"/>
                </a:solidFill>
              </a:rPr>
              <a:t> 파싱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캐시는 메시지를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헤더들을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             추출한다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</a:t>
            </a:r>
            <a:r>
              <a:rPr kumimoji="1" lang="en-US" altLang="ko-KR" sz="1400" dirty="0">
                <a:solidFill>
                  <a:schemeClr val="tx2"/>
                </a:solidFill>
              </a:rPr>
              <a:t>3.</a:t>
            </a:r>
            <a:r>
              <a:rPr kumimoji="1" lang="ko-KR" altLang="en-US" sz="1400" dirty="0">
                <a:solidFill>
                  <a:schemeClr val="tx2"/>
                </a:solidFill>
              </a:rPr>
              <a:t> 검색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캐시는 로컬 복사본이 있는지 검사하고</a:t>
            </a:r>
            <a:r>
              <a:rPr kumimoji="1" lang="en-US" altLang="ko-KR" sz="1400" dirty="0">
                <a:solidFill>
                  <a:schemeClr val="tx2"/>
                </a:solidFill>
              </a:rPr>
              <a:t>.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             사본이 없다면 사본을 받아와 로컬에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             저장한다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</a:t>
            </a:r>
            <a:r>
              <a:rPr kumimoji="1" lang="en-US" altLang="ko-KR" sz="1400" dirty="0">
                <a:solidFill>
                  <a:schemeClr val="tx2"/>
                </a:solidFill>
              </a:rPr>
              <a:t>4.</a:t>
            </a:r>
            <a:r>
              <a:rPr kumimoji="1" lang="ko-KR" altLang="en-US" sz="1400" dirty="0">
                <a:solidFill>
                  <a:schemeClr val="tx2"/>
                </a:solidFill>
              </a:rPr>
              <a:t> 신선도 검사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캐시는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sz="1400" dirty="0">
                <a:solidFill>
                  <a:schemeClr val="tx2"/>
                </a:solidFill>
              </a:rPr>
              <a:t> 사본이 충분히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             신선한지 검사하고 신선하지 않다면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             변경사항이 있는지 서버에게 물어본다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</a:t>
            </a:r>
            <a:r>
              <a:rPr kumimoji="1" lang="en-US" altLang="ko-KR" sz="1400" dirty="0">
                <a:solidFill>
                  <a:schemeClr val="tx2"/>
                </a:solidFill>
              </a:rPr>
              <a:t>5.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생성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캐시는 새로운 헤더와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본문으로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             응답 메시지를 만든다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</a:t>
            </a:r>
            <a:r>
              <a:rPr kumimoji="1" lang="en-US" altLang="ko-KR" sz="1400" dirty="0">
                <a:solidFill>
                  <a:schemeClr val="tx2"/>
                </a:solidFill>
              </a:rPr>
              <a:t>6.</a:t>
            </a:r>
            <a:r>
              <a:rPr kumimoji="1" lang="ko-KR" altLang="en-US" sz="1400" dirty="0">
                <a:solidFill>
                  <a:schemeClr val="tx2"/>
                </a:solidFill>
              </a:rPr>
              <a:t> 발송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캐시는 네트워크를 통해 응답을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             클라이언트에게 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</a:t>
            </a:r>
            <a:r>
              <a:rPr kumimoji="1" lang="en-US" altLang="ko-KR" sz="1400" dirty="0">
                <a:solidFill>
                  <a:schemeClr val="tx2"/>
                </a:solidFill>
              </a:rPr>
              <a:t>7.</a:t>
            </a:r>
            <a:r>
              <a:rPr kumimoji="1" lang="ko-KR" altLang="en-US" sz="1400" dirty="0">
                <a:solidFill>
                  <a:schemeClr val="tx2"/>
                </a:solidFill>
              </a:rPr>
              <a:t> 로깅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선택적으로 캐시는 로그파일에 트랜잭션에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             대해 서술한 로그 하나를 남긴다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B71410A-C6D5-E769-D514-45FDFE1D8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07850"/>
            <a:ext cx="6795701" cy="479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06816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1619163"/>
          </a:xfrm>
        </p:spPr>
        <p:txBody>
          <a:bodyPr anchor="t">
            <a:normAutofit fontScale="90000"/>
          </a:bodyPr>
          <a:lstStyle/>
          <a:p>
            <a:r>
              <a:rPr kumimoji="1" lang="en-US" altLang="ko-KR" sz="4900" dirty="0">
                <a:solidFill>
                  <a:schemeClr val="tx2"/>
                </a:solidFill>
              </a:rPr>
              <a:t>7.7.1</a:t>
            </a:r>
            <a:r>
              <a:rPr kumimoji="1" lang="ko-KR" altLang="en-US" sz="4900" dirty="0">
                <a:solidFill>
                  <a:schemeClr val="tx2"/>
                </a:solidFill>
              </a:rPr>
              <a:t> 단계 </a:t>
            </a:r>
            <a:r>
              <a:rPr kumimoji="1" lang="en-US" altLang="ko-KR" sz="4900" dirty="0">
                <a:solidFill>
                  <a:schemeClr val="tx2"/>
                </a:solidFill>
              </a:rPr>
              <a:t>1:</a:t>
            </a:r>
            <a:r>
              <a:rPr kumimoji="1" lang="ko-KR" altLang="en-US" sz="4900" dirty="0">
                <a:solidFill>
                  <a:schemeClr val="tx2"/>
                </a:solidFill>
              </a:rPr>
              <a:t> 요청 받기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8873" y="507000"/>
            <a:ext cx="5813687" cy="1219611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들어오는 데이터를 </a:t>
            </a:r>
            <a:r>
              <a:rPr kumimoji="1" lang="ko-KR" altLang="en-US" dirty="0" err="1">
                <a:solidFill>
                  <a:schemeClr val="tx2"/>
                </a:solidFill>
              </a:rPr>
              <a:t>읽어들인다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sp>
        <p:nvSpPr>
          <p:cNvPr id="39" name="제목 1">
            <a:extLst>
              <a:ext uri="{FF2B5EF4-FFF2-40B4-BE49-F238E27FC236}">
                <a16:creationId xmlns:a16="http://schemas.microsoft.com/office/drawing/2014/main" id="{F6A8D67A-0871-6E82-2413-AEAF76CBED85}"/>
              </a:ext>
            </a:extLst>
          </p:cNvPr>
          <p:cNvSpPr txBox="1">
            <a:spLocks/>
          </p:cNvSpPr>
          <p:nvPr/>
        </p:nvSpPr>
        <p:spPr>
          <a:xfrm>
            <a:off x="457201" y="2710501"/>
            <a:ext cx="4712534" cy="1135673"/>
          </a:xfrm>
          <a:prstGeom prst="rect">
            <a:avLst/>
          </a:prstGeom>
        </p:spPr>
        <p:txBody>
          <a:bodyPr lIns="109728" tIns="109728" rIns="109728" bIns="9144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7.7.2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2:</a:t>
            </a:r>
            <a:r>
              <a:rPr kumimoji="1" lang="ko-KR" altLang="en-US" dirty="0">
                <a:solidFill>
                  <a:schemeClr val="tx2"/>
                </a:solidFill>
              </a:rPr>
              <a:t> 파싱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0FBD7977-868F-7F73-CBEC-56A54992F875}"/>
              </a:ext>
            </a:extLst>
          </p:cNvPr>
          <p:cNvSpPr txBox="1">
            <a:spLocks/>
          </p:cNvSpPr>
          <p:nvPr/>
        </p:nvSpPr>
        <p:spPr>
          <a:xfrm>
            <a:off x="476060" y="4562211"/>
            <a:ext cx="4712534" cy="1533257"/>
          </a:xfrm>
          <a:prstGeom prst="rect">
            <a:avLst/>
          </a:prstGeom>
        </p:spPr>
        <p:txBody>
          <a:bodyPr lIns="109728" tIns="109728" rIns="109728" bIns="9144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7.7.2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3:</a:t>
            </a:r>
            <a:r>
              <a:rPr kumimoji="1" lang="ko-KR" altLang="en-US" dirty="0">
                <a:solidFill>
                  <a:schemeClr val="tx2"/>
                </a:solidFill>
              </a:rPr>
              <a:t> 검색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E51D239C-59F6-AF69-FBBA-D65CF900CEA0}"/>
              </a:ext>
            </a:extLst>
          </p:cNvPr>
          <p:cNvSpPr txBox="1">
            <a:spLocks/>
          </p:cNvSpPr>
          <p:nvPr/>
        </p:nvSpPr>
        <p:spPr>
          <a:xfrm>
            <a:off x="5181256" y="2477620"/>
            <a:ext cx="5813687" cy="1331606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요청 메시지를 여러 부분으로 </a:t>
            </a:r>
            <a:r>
              <a:rPr kumimoji="1" lang="ko-KR" altLang="en-US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dirty="0">
                <a:solidFill>
                  <a:schemeClr val="tx2"/>
                </a:solidFill>
              </a:rPr>
              <a:t> 헤더 부분을 조작하기 쉬운 자료 구조에 담는다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3" name="내용 개체 틀 2">
            <a:extLst>
              <a:ext uri="{FF2B5EF4-FFF2-40B4-BE49-F238E27FC236}">
                <a16:creationId xmlns:a16="http://schemas.microsoft.com/office/drawing/2014/main" id="{445179BF-037B-7072-712A-A4F839BD197E}"/>
              </a:ext>
            </a:extLst>
          </p:cNvPr>
          <p:cNvSpPr txBox="1">
            <a:spLocks/>
          </p:cNvSpPr>
          <p:nvPr/>
        </p:nvSpPr>
        <p:spPr>
          <a:xfrm>
            <a:off x="5195931" y="4707351"/>
            <a:ext cx="5813687" cy="1948518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해당하는 로컬 사본을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메모리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디스크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근처의 다른 컴퓨터로부터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검색한다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문서를 로컬 서버에서 가져올 수 없는 경우 부모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원 서버로부터 가져오거나 실패를 반환한다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859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167157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7.7.4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4:</a:t>
            </a:r>
            <a:r>
              <a:rPr kumimoji="1" lang="ko-KR" altLang="en-US" dirty="0">
                <a:solidFill>
                  <a:schemeClr val="tx2"/>
                </a:solidFill>
              </a:rPr>
              <a:t> 신선도 검사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9"/>
            <a:ext cx="5813687" cy="1493926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사본이 너무 오래된 경우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캐시는 사본을 제공하기 전에 서버에게 재검사를 요청한다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346B6FF9-7CE0-1BFD-5EDD-DA4C20BB9AD1}"/>
              </a:ext>
            </a:extLst>
          </p:cNvPr>
          <p:cNvSpPr txBox="1">
            <a:spLocks/>
          </p:cNvSpPr>
          <p:nvPr/>
        </p:nvSpPr>
        <p:spPr>
          <a:xfrm>
            <a:off x="391270" y="2462256"/>
            <a:ext cx="4712534" cy="1671571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7.7.5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5:</a:t>
            </a:r>
            <a:r>
              <a:rPr kumimoji="1" lang="ko-KR" altLang="en-US" dirty="0">
                <a:solidFill>
                  <a:schemeClr val="tx2"/>
                </a:solidFill>
              </a:rPr>
              <a:t> 응답 생성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032C54BD-2B78-B2B1-1EC4-272E03C63BA9}"/>
              </a:ext>
            </a:extLst>
          </p:cNvPr>
          <p:cNvSpPr txBox="1">
            <a:spLocks/>
          </p:cNvSpPr>
          <p:nvPr/>
        </p:nvSpPr>
        <p:spPr>
          <a:xfrm>
            <a:off x="5322528" y="2450426"/>
            <a:ext cx="5813687" cy="2546523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서버 응답 헤더를 토대로 원 서버에서 온 것처럼 응답 헤더를 생성한다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프로토콜을 맞추거나 신선도 정보 삽입</a:t>
            </a:r>
            <a:r>
              <a:rPr kumimoji="1" lang="en-US" altLang="ko-KR" dirty="0">
                <a:solidFill>
                  <a:schemeClr val="tx2"/>
                </a:solidFill>
              </a:rPr>
              <a:t>(Cache-Control, Age, Expires </a:t>
            </a:r>
            <a:r>
              <a:rPr kumimoji="1" lang="ko-KR" altLang="en-US" dirty="0">
                <a:solidFill>
                  <a:schemeClr val="tx2"/>
                </a:solidFill>
              </a:rPr>
              <a:t>헤더</a:t>
            </a:r>
            <a:r>
              <a:rPr kumimoji="1" lang="en-US" altLang="ko-KR" dirty="0">
                <a:solidFill>
                  <a:schemeClr val="tx2"/>
                </a:solidFill>
              </a:rPr>
              <a:t>),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Via </a:t>
            </a:r>
            <a:r>
              <a:rPr kumimoji="1" lang="ko-KR" altLang="en-US" dirty="0">
                <a:solidFill>
                  <a:schemeClr val="tx2"/>
                </a:solidFill>
              </a:rPr>
              <a:t>헤더 포함 등 클라이언트에 맞게 헤더를 조정해야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Date </a:t>
            </a:r>
            <a:r>
              <a:rPr kumimoji="1" lang="ko-KR" altLang="en-US" dirty="0">
                <a:solidFill>
                  <a:schemeClr val="tx2"/>
                </a:solidFill>
              </a:rPr>
              <a:t>헤더는 절대 수정하면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BA93E577-28D1-7D12-D653-6B761679D166}"/>
              </a:ext>
            </a:extLst>
          </p:cNvPr>
          <p:cNvSpPr txBox="1">
            <a:spLocks/>
          </p:cNvSpPr>
          <p:nvPr/>
        </p:nvSpPr>
        <p:spPr>
          <a:xfrm>
            <a:off x="391270" y="5081029"/>
            <a:ext cx="4712534" cy="1671571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7.7.6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6:</a:t>
            </a:r>
            <a:r>
              <a:rPr kumimoji="1" lang="ko-KR" altLang="en-US" dirty="0">
                <a:solidFill>
                  <a:schemeClr val="tx2"/>
                </a:solidFill>
              </a:rPr>
              <a:t> 전송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2" name="내용 개체 틀 2">
            <a:extLst>
              <a:ext uri="{FF2B5EF4-FFF2-40B4-BE49-F238E27FC236}">
                <a16:creationId xmlns:a16="http://schemas.microsoft.com/office/drawing/2014/main" id="{1D6F0FAE-B1B4-A231-0211-B3487EA11E5B}"/>
              </a:ext>
            </a:extLst>
          </p:cNvPr>
          <p:cNvSpPr txBox="1">
            <a:spLocks/>
          </p:cNvSpPr>
          <p:nvPr/>
        </p:nvSpPr>
        <p:spPr>
          <a:xfrm>
            <a:off x="5333941" y="4732136"/>
            <a:ext cx="5813687" cy="1493926"/>
          </a:xfrm>
          <a:prstGeom prst="rect">
            <a:avLst/>
          </a:prstGeom>
        </p:spPr>
        <p:txBody>
          <a:bodyPr lIns="109728" tIns="109728" rIns="109728" bIns="9144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응답 헤더가 준비되면 클라이언트에게 돌려준다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97677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167157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7.7.7</a:t>
            </a:r>
            <a:r>
              <a:rPr kumimoji="1" lang="ko-KR" altLang="en-US" dirty="0">
                <a:solidFill>
                  <a:schemeClr val="tx2"/>
                </a:solidFill>
              </a:rPr>
              <a:t> 단계 </a:t>
            </a:r>
            <a:r>
              <a:rPr kumimoji="1" lang="en-US" altLang="ko-KR" dirty="0">
                <a:solidFill>
                  <a:schemeClr val="tx2"/>
                </a:solidFill>
              </a:rPr>
              <a:t>7:</a:t>
            </a:r>
            <a:r>
              <a:rPr kumimoji="1" lang="ko-KR" altLang="en-US" dirty="0">
                <a:solidFill>
                  <a:schemeClr val="tx2"/>
                </a:solidFill>
              </a:rPr>
              <a:t> 로깅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590954"/>
            <a:ext cx="5813687" cy="1493926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 트랜잭션 완료 후 캐시는 통계 캐시 적중과 </a:t>
            </a:r>
            <a:r>
              <a:rPr kumimoji="1" lang="ko-KR" altLang="en-US" dirty="0" err="1">
                <a:solidFill>
                  <a:schemeClr val="tx2"/>
                </a:solidFill>
              </a:rPr>
              <a:t>부적중</a:t>
            </a:r>
            <a:r>
              <a:rPr kumimoji="1" lang="ko-KR" altLang="en-US" dirty="0">
                <a:solidFill>
                  <a:schemeClr val="tx2"/>
                </a:solidFill>
              </a:rPr>
              <a:t> 횟수 및 다른 관련 지표들에 대한 통계를 갱신하고 로그파일에 요청 종류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그리고 무엇이 일어났는지를 알려주는 항목을 추가한다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38" name="제목 1">
            <a:extLst>
              <a:ext uri="{FF2B5EF4-FFF2-40B4-BE49-F238E27FC236}">
                <a16:creationId xmlns:a16="http://schemas.microsoft.com/office/drawing/2014/main" id="{346B6FF9-7CE0-1BFD-5EDD-DA4C20BB9AD1}"/>
              </a:ext>
            </a:extLst>
          </p:cNvPr>
          <p:cNvSpPr txBox="1">
            <a:spLocks/>
          </p:cNvSpPr>
          <p:nvPr/>
        </p:nvSpPr>
        <p:spPr>
          <a:xfrm>
            <a:off x="391270" y="2462256"/>
            <a:ext cx="4712534" cy="1671571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kern="1200" spc="5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7.7.8</a:t>
            </a:r>
            <a:r>
              <a:rPr kumimoji="1" lang="ko-KR" altLang="en-US" dirty="0">
                <a:solidFill>
                  <a:schemeClr val="tx2"/>
                </a:solidFill>
              </a:rPr>
              <a:t> 캐시 처리 </a:t>
            </a:r>
            <a:r>
              <a:rPr kumimoji="1" lang="ko-KR" altLang="en-US" dirty="0" err="1">
                <a:solidFill>
                  <a:schemeClr val="tx2"/>
                </a:solidFill>
              </a:rPr>
              <a:t>플로</a:t>
            </a:r>
            <a:r>
              <a:rPr kumimoji="1" lang="ko-KR" altLang="en-US" dirty="0">
                <a:solidFill>
                  <a:schemeClr val="tx2"/>
                </a:solidFill>
              </a:rPr>
              <a:t> 차트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C8B32-2384-4F26-CC72-9E2201AE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383" y="2572192"/>
            <a:ext cx="6460502" cy="31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21464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7.8</a:t>
            </a:r>
            <a:r>
              <a:rPr kumimoji="1" lang="ko-KR" altLang="en-US" dirty="0">
                <a:solidFill>
                  <a:schemeClr val="tx2"/>
                </a:solidFill>
              </a:rPr>
              <a:t> 사본을 신선하게 유지하기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사본 모두가 서버의 원본과 일치하지는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데이터는 서버의 데이터와 일치하도록 관리되어야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b="1" dirty="0">
                <a:solidFill>
                  <a:schemeClr val="tx2"/>
                </a:solidFill>
              </a:rPr>
              <a:t>문서 만료와 서버 재검사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사본이 서버와 충분하게 일치하도록 유지해주는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메커니즘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4926599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9A0D6220-3DFE-4182-9152-9135493A6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44C729BC-90F1-4823-A305-F6F124E93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640014BD-8822-4EFD-B887-1E95DBBB4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1E9445DF-509C-4993-834C-4A95C90E30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FDCB110E-203A-4D63-810B-7AB453AB9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F264073E-6737-44FE-BC04-BFEE3713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DA24A7E-F63B-4B87-ABA5-BDD8F8F65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CC2C5D2-CEDF-4390-A89D-71DBD7C37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956D0DF-B8DD-44AB-A831-329B2973E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7AB17CF4-098C-43B0-A0E0-235CEB55F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D3CA7C27-06AF-4DB3-A3B2-F81C41D52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8BD2BB17-7774-4215-872F-9CF37633BB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22E1C172-AA18-42F1-B952-4791B5035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C9D5EBAC-D904-4410-A575-1A2B810D8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B38425E-0189-47B9-9F42-67DC5386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E6584C8E-A8AC-49AB-8E5B-337E14D4F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E8FCDC21-75B9-4F36-AEB4-186CDD994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79AAC1FD-FBB6-4E21-A267-E4B9029BB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20FDEAF3-AB6A-41DF-BF11-245120818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29F9892F-F26B-4C6F-A949-097D3EBC7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CCA59EA-5156-402B-82A4-AAE14B2D9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31E175D8-17F1-46B8-807F-89A75CD4D9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5AE169C4-F6B2-44D0-A73C-88C304E8A3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CE19136-3F8D-4350-A424-8241923BC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F937350-E379-4C45-BC56-20808BBED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FE4F6988-3981-46A0-B744-EE972197D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EDB419A9-FCB9-4B39-8D9E-91CC0B8E77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7D6861DB-43A8-4624-9ECC-5A96BE3A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4AFBD701-C20E-441D-8596-4BBBF4955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73C41C88-00F9-45AF-8D64-37BA70969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6420BDA-21B9-4B17-A82E-A9EB28138A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A173122F-D466-4F08-90FA-0038F7AC21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A929113-1368-4B1B-9C6F-140F47CBF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6" name="Right Triangle 165">
            <a:extLst>
              <a:ext uri="{FF2B5EF4-FFF2-40B4-BE49-F238E27FC236}">
                <a16:creationId xmlns:a16="http://schemas.microsoft.com/office/drawing/2014/main" id="{C24346C5-B1C8-4C83-846B-122A3B4B2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0" y="1555699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0F28F7A-4F2F-4C1B-AF1C-A6E7C7953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23CC870-B5E9-475F-A625-9E862A6295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42A6B08C-017D-4B4D-95EC-4BB83C554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94599402-E1B8-4E3B-A56D-68606FC1E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B720C48A-E9A0-4B85-A954-39375E099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B0E26956-FF2A-412E-ACC4-29CCD02599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B31E652-49AC-4108-85B8-75122A48A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DC1DB29F-0624-4035-B188-640616D5DE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1D27221C-2427-4C99-89DC-1A38A540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2DBF1D76-8076-4BAE-B627-F1861C9E0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8E930E41-FC2F-4319-9C28-32C2784300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0936C1B-0C10-464B-85C8-345095AAB3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DB90EC61-FD0C-434A-9D1B-A20035C21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A5F5CC56-1FDA-4D3E-9C6E-8E996026C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272B8FB2-B735-480F-9A88-48AADB222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85B46C1B-4FC4-4E24-AC43-07940BE1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34915AF-0AE3-4EDD-8681-4C3F2C592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5C35A3F3-714E-4F69-9BDF-8ED284EF29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03D561AC-B0B1-47EB-BE05-209F5612B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3508E52-4FD9-4E6D-AFEA-69A88ED26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C69DDE76-16F7-472F-B6D7-84AE8FFF31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2D87BEF-8844-4A3E-B130-B7D26740CC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B381129-2089-4EAA-AE6C-2BAA96BC82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B69BF7A-FA63-4706-8066-DF15018E6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6A3ECB71-0CCD-403F-B14B-ABC48D78C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D9095BBA-0FE1-49E5-89F7-22125BAF87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55351D8-6F27-4B82-968B-581B177CB4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351025A5-EB5A-4057-A85E-69AF0E6BE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30318B-EEB9-4D92-BC50-D1151098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417FC0E3-7CC7-4188-BC7A-7E8FB5564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32349"/>
            <a:ext cx="6542916" cy="27825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>
                <a:solidFill>
                  <a:schemeClr val="tx2">
                    <a:alpha val="80000"/>
                  </a:schemeClr>
                </a:solidFill>
              </a:rPr>
              <a:t>7.8.1 </a:t>
            </a:r>
            <a:r>
              <a:rPr kumimoji="1" lang="ko-KR" altLang="en-US" sz="5400" dirty="0">
                <a:solidFill>
                  <a:schemeClr val="tx2">
                    <a:alpha val="80000"/>
                  </a:schemeClr>
                </a:solidFill>
              </a:rPr>
              <a:t>문서 만료</a:t>
            </a:r>
            <a:endParaRPr kumimoji="1" lang="en-US" altLang="en-US" sz="5400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8593" y="725465"/>
            <a:ext cx="4612131" cy="2232201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lvl="4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kumimoji="1" lang="en-US" altLang="ko-KR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HTTP</a:t>
            </a:r>
            <a:r>
              <a:rPr kumimoji="1" lang="ko-KR" altLang="en-US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는 </a:t>
            </a:r>
            <a:r>
              <a:rPr kumimoji="1" lang="en-US" altLang="ko-KR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Cache-control</a:t>
            </a:r>
            <a:r>
              <a:rPr kumimoji="1" lang="ko-KR" altLang="en-US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과 </a:t>
            </a:r>
            <a:r>
              <a:rPr kumimoji="1" lang="en-US" altLang="ko-KR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expires</a:t>
            </a:r>
            <a:r>
              <a:rPr kumimoji="1" lang="ko-KR" altLang="en-US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라는 헤더를 이용하여 원 서버가 각 문서에 유효기간을 붙일 수 있도록 해준다</a:t>
            </a:r>
            <a:r>
              <a:rPr kumimoji="1" lang="en-US" altLang="ko-KR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marL="0" lvl="4" indent="0">
              <a:lnSpc>
                <a:spcPct val="110000"/>
              </a:lnSpc>
              <a:spcBef>
                <a:spcPts val="1000"/>
              </a:spcBef>
              <a:buNone/>
            </a:pPr>
            <a:endParaRPr kumimoji="1" lang="en-US" altLang="ko-KR" sz="2400" dirty="0">
              <a:solidFill>
                <a:schemeClr val="tx2">
                  <a:alpha val="80000"/>
                </a:schemeClr>
              </a:solidFill>
            </a:endParaRPr>
          </a:p>
          <a:p>
            <a:pPr marL="0" lvl="4" indent="0">
              <a:lnSpc>
                <a:spcPct val="110000"/>
              </a:lnSpc>
              <a:spcBef>
                <a:spcPts val="1000"/>
              </a:spcBef>
              <a:buNone/>
            </a:pPr>
            <a:r>
              <a:rPr kumimoji="1" lang="ko-KR" altLang="en-US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문서가 만료 전이라면 사본을 제공하고 문서가 만료되었다면 서버와 문서에 변경된 것이 있는지 검사하여 신선한 사본을 얻어와야 한다</a:t>
            </a:r>
            <a:r>
              <a:rPr kumimoji="1" lang="en-US" altLang="ko-KR" sz="2400" kern="1200" dirty="0">
                <a:solidFill>
                  <a:schemeClr val="tx2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3F3B6A5-138F-4753-8B92-33B0049ED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3" b="-1"/>
          <a:stretch/>
        </p:blipFill>
        <p:spPr>
          <a:xfrm>
            <a:off x="1" y="3271957"/>
            <a:ext cx="12198212" cy="3599364"/>
          </a:xfrm>
          <a:custGeom>
            <a:avLst/>
            <a:gdLst/>
            <a:ahLst/>
            <a:cxnLst/>
            <a:rect l="l" t="t" r="r" b="b"/>
            <a:pathLst>
              <a:path w="12178449" h="3424057">
                <a:moveTo>
                  <a:pt x="8778628" y="0"/>
                </a:moveTo>
                <a:lnTo>
                  <a:pt x="9096995" y="0"/>
                </a:lnTo>
                <a:lnTo>
                  <a:pt x="9540073" y="10341"/>
                </a:lnTo>
                <a:cubicBezTo>
                  <a:pt x="10154127" y="37036"/>
                  <a:pt x="10847400" y="104023"/>
                  <a:pt x="11653844" y="224215"/>
                </a:cubicBezTo>
                <a:lnTo>
                  <a:pt x="12178449" y="307575"/>
                </a:lnTo>
                <a:lnTo>
                  <a:pt x="12178449" y="3424056"/>
                </a:lnTo>
                <a:lnTo>
                  <a:pt x="0" y="3424057"/>
                </a:lnTo>
                <a:lnTo>
                  <a:pt x="0" y="1093185"/>
                </a:lnTo>
                <a:lnTo>
                  <a:pt x="851945" y="1080793"/>
                </a:lnTo>
                <a:cubicBezTo>
                  <a:pt x="4637202" y="967650"/>
                  <a:pt x="5848483" y="115490"/>
                  <a:pt x="8385751" y="774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9783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7.8.2</a:t>
            </a:r>
            <a:r>
              <a:rPr kumimoji="1" lang="ko-KR" altLang="en-US" dirty="0">
                <a:solidFill>
                  <a:schemeClr val="tx2"/>
                </a:solidFill>
              </a:rPr>
              <a:t> 유효기간과 나이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서버는 응답 헤더의 </a:t>
            </a:r>
            <a:r>
              <a:rPr kumimoji="1" lang="en-US" altLang="ko-KR" sz="1800" dirty="0">
                <a:solidFill>
                  <a:schemeClr val="tx2"/>
                </a:solidFill>
              </a:rPr>
              <a:t>Expires(HTTP/1.0+)</a:t>
            </a:r>
            <a:r>
              <a:rPr kumimoji="1" lang="ko-KR" altLang="en-US" sz="1800" dirty="0">
                <a:solidFill>
                  <a:schemeClr val="tx2"/>
                </a:solidFill>
              </a:rPr>
              <a:t>나 </a:t>
            </a:r>
            <a:r>
              <a:rPr kumimoji="1" lang="en-US" altLang="ko-KR" sz="1800" dirty="0" err="1">
                <a:solidFill>
                  <a:schemeClr val="tx2"/>
                </a:solidFill>
              </a:rPr>
              <a:t>Cache-Control:max-age</a:t>
            </a:r>
            <a:r>
              <a:rPr kumimoji="1" lang="en-US" altLang="ko-KR" sz="1800" dirty="0">
                <a:solidFill>
                  <a:schemeClr val="tx2"/>
                </a:solidFill>
              </a:rPr>
              <a:t>(HTTP/1.1)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800" dirty="0">
                <a:solidFill>
                  <a:schemeClr val="tx2"/>
                </a:solidFill>
              </a:rPr>
              <a:t> 이용하여 유효기간을 명시한다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7025A72-2CCE-776E-D647-40FBA80F6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897" y="2954226"/>
            <a:ext cx="7529100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56541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7.8.3</a:t>
            </a:r>
            <a:r>
              <a:rPr kumimoji="1" lang="ko-KR" altLang="en-US" dirty="0">
                <a:solidFill>
                  <a:schemeClr val="tx2"/>
                </a:solidFill>
              </a:rPr>
              <a:t> 서버 재검사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문서가 만료되었다는 것은 그 문서가 원 서버의 문서와 실제로 다르다는 것이 아니라 </a:t>
            </a:r>
            <a:r>
              <a:rPr kumimoji="1" lang="en-US" altLang="ko-KR" dirty="0">
                <a:solidFill>
                  <a:schemeClr val="tx2"/>
                </a:solidFill>
              </a:rPr>
              <a:t>“</a:t>
            </a:r>
            <a:r>
              <a:rPr kumimoji="1" lang="ko-KR" altLang="en-US" dirty="0">
                <a:solidFill>
                  <a:schemeClr val="tx2"/>
                </a:solidFill>
              </a:rPr>
              <a:t>검사를 </a:t>
            </a:r>
            <a:r>
              <a:rPr kumimoji="1" lang="ko-KR" altLang="en-US" dirty="0" err="1">
                <a:solidFill>
                  <a:schemeClr val="tx2"/>
                </a:solidFill>
              </a:rPr>
              <a:t>해야할</a:t>
            </a:r>
            <a:r>
              <a:rPr kumimoji="1" lang="ko-KR" altLang="en-US" dirty="0">
                <a:solidFill>
                  <a:schemeClr val="tx2"/>
                </a:solidFill>
              </a:rPr>
              <a:t> 때</a:t>
            </a:r>
            <a:r>
              <a:rPr kumimoji="1" lang="en-US" altLang="ko-KR" dirty="0">
                <a:solidFill>
                  <a:schemeClr val="tx2"/>
                </a:solidFill>
              </a:rPr>
              <a:t>”</a:t>
            </a:r>
            <a:r>
              <a:rPr kumimoji="1" lang="ko-KR" altLang="en-US" dirty="0">
                <a:solidFill>
                  <a:schemeClr val="tx2"/>
                </a:solidFill>
              </a:rPr>
              <a:t>라는 것을 의미한다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서버 재검사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캐시가 원 서버에 문서가 변경되었는지 여부를 묻는 것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재검사 결과 문서가 변경된 경우 새 문서의 사본을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저장하고 클라이언트에도 보내줌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재검사 결과 문서가 변경되지 않았다면 새 만료일을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포함한 헤더들만 가져와 캐시 안의 헤더들을 갱신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프로토콜은 캐시가 다음 중 하나를 반환하도록 요구한다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충분히 신선한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사본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재검사 되어 신선하다고 확신할 수 있는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사본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에러 메시지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재검사 대사 원 서버가 다운된 경우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경고 메시지가 부착된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사본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부정확한 경우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9201489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7.8.4</a:t>
            </a:r>
            <a:r>
              <a:rPr kumimoji="1" lang="ko-KR" altLang="en-US" dirty="0">
                <a:solidFill>
                  <a:schemeClr val="tx2"/>
                </a:solidFill>
              </a:rPr>
              <a:t> 조건부 메서드와의 재검사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85A26A4-61ED-33C1-5633-A4721A9EFD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92" b="16393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조건부 메서드는 재검사를 효율적으로 만든다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b="1" dirty="0">
                <a:solidFill>
                  <a:schemeClr val="tx2"/>
                </a:solidFill>
              </a:rPr>
              <a:t>조건부 </a:t>
            </a:r>
            <a:r>
              <a:rPr kumimoji="1" lang="en-US" altLang="ko-KR" sz="1100" b="1" dirty="0">
                <a:solidFill>
                  <a:schemeClr val="tx2"/>
                </a:solidFill>
              </a:rPr>
              <a:t>GET</a:t>
            </a:r>
            <a:r>
              <a:rPr kumimoji="1" lang="en-US" altLang="ko-KR" sz="1100" dirty="0">
                <a:solidFill>
                  <a:schemeClr val="tx2"/>
                </a:solidFill>
              </a:rPr>
              <a:t>: </a:t>
            </a:r>
            <a:r>
              <a:rPr kumimoji="1" lang="ko-KR" altLang="en-US" sz="1100" dirty="0">
                <a:solidFill>
                  <a:schemeClr val="tx2"/>
                </a:solidFill>
              </a:rPr>
              <a:t>서버가 갖고 있는 문서가 캐시가 갖고 있는 것과 다른 경우에만 객체 본문을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보내달라고</a:t>
            </a:r>
            <a:r>
              <a:rPr kumimoji="1" lang="ko-KR" altLang="en-US" sz="1100" dirty="0">
                <a:solidFill>
                  <a:schemeClr val="tx2"/>
                </a:solidFill>
              </a:rPr>
              <a:t> 하는 것</a:t>
            </a: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조건부 </a:t>
            </a:r>
            <a:r>
              <a:rPr kumimoji="1" lang="en-US" altLang="ko-KR" sz="1100" dirty="0">
                <a:solidFill>
                  <a:schemeClr val="tx2"/>
                </a:solidFill>
              </a:rPr>
              <a:t>GET</a:t>
            </a:r>
            <a:r>
              <a:rPr kumimoji="1" lang="ko-KR" altLang="en-US" sz="1100" dirty="0">
                <a:solidFill>
                  <a:schemeClr val="tx2"/>
                </a:solidFill>
              </a:rPr>
              <a:t>은 </a:t>
            </a:r>
            <a:r>
              <a:rPr kumimoji="1" lang="en-US" altLang="ko-KR" sz="1100" dirty="0">
                <a:solidFill>
                  <a:schemeClr val="tx2"/>
                </a:solidFill>
              </a:rPr>
              <a:t>GET </a:t>
            </a:r>
            <a:r>
              <a:rPr kumimoji="1" lang="ko-KR" altLang="en-US" sz="1100" dirty="0">
                <a:solidFill>
                  <a:schemeClr val="tx2"/>
                </a:solidFill>
              </a:rPr>
              <a:t>메서드에 특별한 조건부 헤더를 추가하여 만든다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100" dirty="0">
                <a:solidFill>
                  <a:schemeClr val="tx2"/>
                </a:solidFill>
              </a:rPr>
              <a:t>HTTP</a:t>
            </a:r>
            <a:r>
              <a:rPr kumimoji="1" lang="ko-KR" altLang="en-US" sz="1100" dirty="0">
                <a:solidFill>
                  <a:schemeClr val="tx2"/>
                </a:solidFill>
              </a:rPr>
              <a:t>는 총 </a:t>
            </a:r>
            <a:r>
              <a:rPr kumimoji="1" lang="en-US" altLang="ko-KR" sz="1100" dirty="0">
                <a:solidFill>
                  <a:schemeClr val="tx2"/>
                </a:solidFill>
              </a:rPr>
              <a:t>5</a:t>
            </a:r>
            <a:r>
              <a:rPr kumimoji="1" lang="ko-KR" altLang="en-US" sz="1100" dirty="0">
                <a:solidFill>
                  <a:schemeClr val="tx2"/>
                </a:solidFill>
              </a:rPr>
              <a:t>개의 조건부 헤더가 있으나 그 중 </a:t>
            </a:r>
            <a:r>
              <a:rPr kumimoji="1" lang="en-US" altLang="ko-KR" sz="1100" dirty="0">
                <a:solidFill>
                  <a:schemeClr val="tx2"/>
                </a:solidFill>
              </a:rPr>
              <a:t>If-Modified-Since</a:t>
            </a:r>
            <a:r>
              <a:rPr kumimoji="1" lang="ko-KR" altLang="en-US" sz="1100" dirty="0">
                <a:solidFill>
                  <a:schemeClr val="tx2"/>
                </a:solidFill>
              </a:rPr>
              <a:t>와 </a:t>
            </a:r>
            <a:r>
              <a:rPr kumimoji="1" lang="en-US" altLang="ko-KR" sz="1100" dirty="0">
                <a:solidFill>
                  <a:schemeClr val="tx2"/>
                </a:solidFill>
              </a:rPr>
              <a:t>If-None-Match</a:t>
            </a:r>
            <a:r>
              <a:rPr kumimoji="1" lang="ko-KR" altLang="en-US" sz="1100" dirty="0">
                <a:solidFill>
                  <a:schemeClr val="tx2"/>
                </a:solidFill>
              </a:rPr>
              <a:t>가 재검사 시 가장 유용하다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1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100" dirty="0">
                <a:solidFill>
                  <a:schemeClr val="tx2"/>
                </a:solidFill>
              </a:rPr>
              <a:t>모든 </a:t>
            </a:r>
            <a:r>
              <a:rPr kumimoji="1" lang="ko-KR" altLang="en-US" sz="1100" dirty="0" err="1">
                <a:solidFill>
                  <a:schemeClr val="tx2"/>
                </a:solidFill>
              </a:rPr>
              <a:t>조검부</a:t>
            </a:r>
            <a:r>
              <a:rPr kumimoji="1" lang="ko-KR" altLang="en-US" sz="1100" dirty="0">
                <a:solidFill>
                  <a:schemeClr val="tx2"/>
                </a:solidFill>
              </a:rPr>
              <a:t> 헤더는 </a:t>
            </a:r>
            <a:r>
              <a:rPr kumimoji="1" lang="en-US" altLang="ko-KR" sz="1100" dirty="0">
                <a:solidFill>
                  <a:schemeClr val="tx2"/>
                </a:solidFill>
              </a:rPr>
              <a:t>If- </a:t>
            </a:r>
            <a:r>
              <a:rPr kumimoji="1" lang="ko-KR" altLang="en-US" sz="1100" dirty="0">
                <a:solidFill>
                  <a:schemeClr val="tx2"/>
                </a:solidFill>
              </a:rPr>
              <a:t>접두어로 시작한다</a:t>
            </a:r>
            <a:r>
              <a:rPr kumimoji="1" lang="en-US" altLang="ko-KR" sz="1100" dirty="0">
                <a:solidFill>
                  <a:schemeClr val="tx2"/>
                </a:solidFill>
              </a:rPr>
              <a:t>.</a:t>
            </a:r>
            <a:r>
              <a:rPr kumimoji="1" lang="ko-KR" altLang="en-US" sz="1100" dirty="0">
                <a:solidFill>
                  <a:schemeClr val="tx2"/>
                </a:solidFill>
              </a:rPr>
              <a:t> </a:t>
            </a:r>
            <a:endParaRPr kumimoji="1" lang="en-US" altLang="ko-KR" sz="1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94988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7.8.5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If-Modified-Since: </a:t>
            </a:r>
            <a:r>
              <a:rPr kumimoji="1" lang="ko-KR" altLang="en-US" dirty="0">
                <a:solidFill>
                  <a:schemeClr val="tx2"/>
                </a:solidFill>
              </a:rPr>
              <a:t>날짜 재검사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3009490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300" dirty="0">
                <a:solidFill>
                  <a:schemeClr val="tx2"/>
                </a:solidFill>
              </a:rPr>
              <a:t>흔히 </a:t>
            </a:r>
            <a:r>
              <a:rPr kumimoji="1" lang="en-US" altLang="ko-KR" sz="1300" dirty="0">
                <a:solidFill>
                  <a:schemeClr val="tx2"/>
                </a:solidFill>
              </a:rPr>
              <a:t>IMS</a:t>
            </a:r>
            <a:r>
              <a:rPr kumimoji="1" lang="ko-KR" altLang="en-US" sz="1300" dirty="0">
                <a:solidFill>
                  <a:schemeClr val="tx2"/>
                </a:solidFill>
              </a:rPr>
              <a:t> 요청으로 불린다</a:t>
            </a:r>
            <a:r>
              <a:rPr kumimoji="1" lang="en-US" altLang="ko-KR" sz="1300" dirty="0">
                <a:solidFill>
                  <a:schemeClr val="tx2"/>
                </a:solidFill>
              </a:rPr>
              <a:t>.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문서가 주어진 날짜 이후 변경된 경우 새 문서가 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  </a:t>
            </a:r>
            <a:r>
              <a:rPr kumimoji="1" lang="ko-KR" altLang="en-US" sz="1300" dirty="0">
                <a:solidFill>
                  <a:schemeClr val="tx2"/>
                </a:solidFill>
              </a:rPr>
              <a:t>새로운</a:t>
            </a:r>
            <a:r>
              <a:rPr kumimoji="1" lang="en-US" altLang="ko-KR" sz="1300" dirty="0">
                <a:solidFill>
                  <a:schemeClr val="tx2"/>
                </a:solidFill>
              </a:rPr>
              <a:t> </a:t>
            </a:r>
            <a:r>
              <a:rPr kumimoji="1" lang="ko-KR" altLang="en-US" sz="1300" dirty="0">
                <a:solidFill>
                  <a:schemeClr val="tx2"/>
                </a:solidFill>
              </a:rPr>
              <a:t>만료날짜 및 다른 정보들이 담긴 헤더와 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  </a:t>
            </a:r>
            <a:r>
              <a:rPr kumimoji="1" lang="ko-KR" altLang="en-US" sz="1300" dirty="0">
                <a:solidFill>
                  <a:schemeClr val="tx2"/>
                </a:solidFill>
              </a:rPr>
              <a:t>함께 캐시에 반환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문서가 변경되지 않은 경우 서버는 본문 없이 </a:t>
            </a:r>
            <a:r>
              <a:rPr kumimoji="1" lang="en-US" altLang="ko-KR" sz="1300" dirty="0">
                <a:solidFill>
                  <a:schemeClr val="tx2"/>
                </a:solidFill>
              </a:rPr>
              <a:t>304 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  Not Modified</a:t>
            </a:r>
            <a:r>
              <a:rPr kumimoji="1" lang="ko-KR" altLang="en-US" sz="1300" dirty="0">
                <a:solidFill>
                  <a:schemeClr val="tx2"/>
                </a:solidFill>
              </a:rPr>
              <a:t> 응답</a:t>
            </a:r>
            <a:r>
              <a:rPr kumimoji="1" lang="en-US" altLang="ko-KR" sz="1300" dirty="0">
                <a:solidFill>
                  <a:schemeClr val="tx2"/>
                </a:solidFill>
              </a:rPr>
              <a:t> </a:t>
            </a:r>
            <a:r>
              <a:rPr kumimoji="1" lang="ko-KR" altLang="en-US" sz="1300" dirty="0">
                <a:solidFill>
                  <a:schemeClr val="tx2"/>
                </a:solidFill>
              </a:rPr>
              <a:t>반환</a:t>
            </a:r>
            <a:r>
              <a:rPr kumimoji="1" lang="en-US" altLang="ko-KR" sz="1300" dirty="0">
                <a:solidFill>
                  <a:schemeClr val="tx2"/>
                </a:solidFill>
              </a:rPr>
              <a:t>(</a:t>
            </a:r>
            <a:r>
              <a:rPr kumimoji="1" lang="ko-KR" altLang="en-US" sz="1300" dirty="0">
                <a:solidFill>
                  <a:schemeClr val="tx2"/>
                </a:solidFill>
              </a:rPr>
              <a:t>갱신이 필요한 헤더만 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  </a:t>
            </a:r>
            <a:r>
              <a:rPr kumimoji="1" lang="ko-KR" altLang="en-US" sz="1300" dirty="0">
                <a:solidFill>
                  <a:schemeClr val="tx2"/>
                </a:solidFill>
              </a:rPr>
              <a:t>보낸다</a:t>
            </a:r>
            <a:r>
              <a:rPr kumimoji="1" lang="en-US" altLang="ko-KR" sz="1300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300" dirty="0">
                <a:solidFill>
                  <a:schemeClr val="tx2"/>
                </a:solidFill>
              </a:rPr>
              <a:t>IMS</a:t>
            </a:r>
            <a:r>
              <a:rPr kumimoji="1" lang="ko-KR" altLang="en-US" sz="1300" dirty="0">
                <a:solidFill>
                  <a:schemeClr val="tx2"/>
                </a:solidFill>
              </a:rPr>
              <a:t> 헤더는 서버 응답의 </a:t>
            </a:r>
            <a:r>
              <a:rPr kumimoji="1" lang="en-US" altLang="ko-KR" sz="1300" dirty="0">
                <a:solidFill>
                  <a:schemeClr val="tx2"/>
                </a:solidFill>
              </a:rPr>
              <a:t>Last-Modified</a:t>
            </a:r>
            <a:r>
              <a:rPr kumimoji="1" lang="ko-KR" altLang="en-US" sz="1300" dirty="0">
                <a:solidFill>
                  <a:schemeClr val="tx2"/>
                </a:solidFill>
              </a:rPr>
              <a:t> 헤더와 함께 동작</a:t>
            </a:r>
            <a:endParaRPr kumimoji="1" lang="en-US" altLang="ko-KR" sz="1300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9232C29-E615-3FDE-D846-4D09C7B1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549" y="732348"/>
            <a:ext cx="5728137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2317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Tunnel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두 커넥션 사이에서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raw</a:t>
            </a:r>
            <a:r>
              <a:rPr kumimoji="1" lang="ko-KR" altLang="en-US" sz="1400" dirty="0">
                <a:solidFill>
                  <a:schemeClr val="tx2"/>
                </a:solidFill>
              </a:rPr>
              <a:t> 데이터를 그대로 전달해주는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애플리케이션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주로 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데이터를 하나 이상의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연결을 통해 그대로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전송해주기</a:t>
            </a:r>
            <a:r>
              <a:rPr kumimoji="1" lang="ko-KR" altLang="en-US" sz="1400" dirty="0">
                <a:solidFill>
                  <a:schemeClr val="tx2"/>
                </a:solidFill>
              </a:rPr>
              <a:t> 위해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예로 </a:t>
            </a:r>
            <a:r>
              <a:rPr kumimoji="1" lang="en-US" altLang="ko-KR" sz="1400" dirty="0">
                <a:solidFill>
                  <a:schemeClr val="tx2"/>
                </a:solidFill>
              </a:rPr>
              <a:t>SSL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사용하는 사내 방화벽을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로 전송하여 통과시키는 것이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1C7A4-63EB-CD4C-9B6F-D931BE5A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72" y="1915484"/>
            <a:ext cx="5029829" cy="377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223701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7.8.6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If-None-Match: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 재검사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973083"/>
            <a:ext cx="4419600" cy="3616901"/>
          </a:xfrm>
        </p:spPr>
        <p:txBody>
          <a:bodyPr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300" dirty="0">
                <a:solidFill>
                  <a:schemeClr val="tx2"/>
                </a:solidFill>
              </a:rPr>
              <a:t>재검사가 적절히 행해지기 어려운 상황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내용에는 아무런 변화가 없지만 새로 쓰여지는 경우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캐시들이 </a:t>
            </a:r>
            <a:r>
              <a:rPr kumimoji="1" lang="ko-KR" altLang="en-US" sz="1300" dirty="0" err="1">
                <a:solidFill>
                  <a:schemeClr val="tx2"/>
                </a:solidFill>
              </a:rPr>
              <a:t>읽어들이기에</a:t>
            </a:r>
            <a:r>
              <a:rPr kumimoji="1" lang="ko-KR" altLang="en-US" sz="1300" dirty="0">
                <a:solidFill>
                  <a:schemeClr val="tx2"/>
                </a:solidFill>
              </a:rPr>
              <a:t> 매우 사소한 변경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페이지에 대한 최근 변경일 확인이 어려운 경우</a:t>
            </a:r>
            <a:br>
              <a:rPr kumimoji="1" lang="en-US" altLang="ko-KR" sz="1300" dirty="0">
                <a:solidFill>
                  <a:schemeClr val="tx2"/>
                </a:solidFill>
              </a:rPr>
            </a:br>
            <a:r>
              <a:rPr kumimoji="1" lang="en-US" altLang="ko-KR" sz="1300" dirty="0">
                <a:solidFill>
                  <a:schemeClr val="tx2"/>
                </a:solidFill>
              </a:rPr>
              <a:t>-</a:t>
            </a:r>
            <a:r>
              <a:rPr kumimoji="1" lang="ko-KR" altLang="en-US" sz="1300" dirty="0">
                <a:solidFill>
                  <a:schemeClr val="tx2"/>
                </a:solidFill>
              </a:rPr>
              <a:t> </a:t>
            </a:r>
            <a:r>
              <a:rPr kumimoji="1" lang="en-US" altLang="ko-KR" sz="1300" dirty="0">
                <a:solidFill>
                  <a:schemeClr val="tx2"/>
                </a:solidFill>
              </a:rPr>
              <a:t>1</a:t>
            </a:r>
            <a:r>
              <a:rPr kumimoji="1" lang="ko-KR" altLang="en-US" sz="1300" dirty="0">
                <a:solidFill>
                  <a:schemeClr val="tx2"/>
                </a:solidFill>
              </a:rPr>
              <a:t>초보다 작은 간격으로 갱신되는 경우의 정밀도</a:t>
            </a: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300" dirty="0">
                <a:solidFill>
                  <a:schemeClr val="tx2"/>
                </a:solidFill>
              </a:rPr>
              <a:t>문서 </a:t>
            </a:r>
            <a:r>
              <a:rPr kumimoji="1" lang="ko-KR" altLang="en-US" sz="1300" dirty="0" err="1">
                <a:solidFill>
                  <a:schemeClr val="tx2"/>
                </a:solidFill>
              </a:rPr>
              <a:t>변경시</a:t>
            </a:r>
            <a:r>
              <a:rPr kumimoji="1" lang="ko-KR" altLang="en-US" sz="1300" dirty="0">
                <a:solidFill>
                  <a:schemeClr val="tx2"/>
                </a:solidFill>
              </a:rPr>
              <a:t> </a:t>
            </a:r>
            <a:r>
              <a:rPr kumimoji="1" lang="en-US" altLang="ko-KR" sz="1300" dirty="0">
                <a:solidFill>
                  <a:schemeClr val="tx2"/>
                </a:solidFill>
              </a:rPr>
              <a:t>If-None-Match</a:t>
            </a:r>
            <a:r>
              <a:rPr kumimoji="1" lang="ko-KR" altLang="en-US" sz="1300" dirty="0">
                <a:solidFill>
                  <a:schemeClr val="tx2"/>
                </a:solidFill>
              </a:rPr>
              <a:t> 헤더를 이용하여 </a:t>
            </a:r>
            <a:r>
              <a:rPr kumimoji="1" lang="ko-KR" altLang="en-US" sz="13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300" dirty="0">
                <a:solidFill>
                  <a:schemeClr val="tx2"/>
                </a:solidFill>
              </a:rPr>
              <a:t> 태그 변경을 감지</a:t>
            </a: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300" dirty="0">
                <a:solidFill>
                  <a:schemeClr val="tx2"/>
                </a:solidFill>
              </a:rPr>
              <a:t>태그가 변경되지 않은 경우 </a:t>
            </a:r>
            <a:r>
              <a:rPr kumimoji="1" lang="en-US" altLang="ko-KR" sz="1300" dirty="0">
                <a:solidFill>
                  <a:schemeClr val="tx2"/>
                </a:solidFill>
              </a:rPr>
              <a:t>304 Not Modified</a:t>
            </a:r>
            <a:r>
              <a:rPr kumimoji="1" lang="ko-KR" altLang="en-US" sz="1300" dirty="0">
                <a:solidFill>
                  <a:schemeClr val="tx2"/>
                </a:solidFill>
              </a:rPr>
              <a:t> 응답</a:t>
            </a: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300" dirty="0">
                <a:solidFill>
                  <a:schemeClr val="tx2"/>
                </a:solidFill>
              </a:rPr>
              <a:t>태그가 변경된 경우 </a:t>
            </a:r>
            <a:r>
              <a:rPr kumimoji="1" lang="en-US" altLang="ko-KR" sz="1300" dirty="0">
                <a:solidFill>
                  <a:schemeClr val="tx2"/>
                </a:solidFill>
              </a:rPr>
              <a:t>200 OK</a:t>
            </a:r>
            <a:r>
              <a:rPr kumimoji="1" lang="ko-KR" altLang="en-US" sz="1300" dirty="0">
                <a:solidFill>
                  <a:schemeClr val="tx2"/>
                </a:solidFill>
              </a:rPr>
              <a:t> 응답과 새 컨텐츠의 새 </a:t>
            </a:r>
            <a:r>
              <a:rPr kumimoji="1" lang="en-US" altLang="ko-KR" sz="1300" dirty="0" err="1">
                <a:solidFill>
                  <a:schemeClr val="tx2"/>
                </a:solidFill>
              </a:rPr>
              <a:t>Etag</a:t>
            </a:r>
            <a:r>
              <a:rPr kumimoji="1" lang="ko-KR" altLang="en-US" sz="13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300" dirty="0">
                <a:solidFill>
                  <a:schemeClr val="tx2"/>
                </a:solidFill>
              </a:rPr>
              <a:t> 반환</a:t>
            </a: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300" dirty="0">
                <a:solidFill>
                  <a:schemeClr val="tx2"/>
                </a:solidFill>
              </a:rPr>
              <a:t>If-None-Match</a:t>
            </a:r>
            <a:r>
              <a:rPr kumimoji="1" lang="ko-KR" altLang="en-US" sz="1300" dirty="0">
                <a:solidFill>
                  <a:schemeClr val="tx2"/>
                </a:solidFill>
              </a:rPr>
              <a:t>에 여러 개의 태그 포함 가능</a:t>
            </a: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8F75E5-5372-331D-70EA-663810D41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960" y="2139344"/>
            <a:ext cx="6492905" cy="313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78024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7.8.7</a:t>
            </a:r>
            <a:r>
              <a:rPr kumimoji="1" lang="ko-KR" altLang="en-US" dirty="0">
                <a:solidFill>
                  <a:schemeClr val="tx2"/>
                </a:solidFill>
              </a:rPr>
              <a:t> 약한 검사기와 강한 검사기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 와 최근 변경일시는 둘 다 캐시 검사기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은 사소한 변경에 대해 동일한 문서로 판단하도록 약한 검사기</a:t>
            </a:r>
            <a:r>
              <a:rPr kumimoji="1" lang="en-US" altLang="ko-KR" dirty="0">
                <a:solidFill>
                  <a:schemeClr val="tx2"/>
                </a:solidFill>
              </a:rPr>
              <a:t>(weak validator)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강한 검사기</a:t>
            </a:r>
            <a:r>
              <a:rPr kumimoji="1" lang="en-US" altLang="ko-KR" dirty="0">
                <a:solidFill>
                  <a:schemeClr val="tx2"/>
                </a:solidFill>
              </a:rPr>
              <a:t>(strong validator)</a:t>
            </a:r>
            <a:r>
              <a:rPr kumimoji="1" lang="ko-KR" altLang="en-US" dirty="0">
                <a:solidFill>
                  <a:schemeClr val="tx2"/>
                </a:solidFill>
              </a:rPr>
              <a:t>는 문서가 바뀔 때마다 바뀐다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서버는 </a:t>
            </a:r>
            <a:r>
              <a:rPr kumimoji="1" lang="en-US" altLang="ko-KR" dirty="0">
                <a:solidFill>
                  <a:schemeClr val="tx2"/>
                </a:solidFill>
              </a:rPr>
              <a:t>“w/”</a:t>
            </a:r>
            <a:r>
              <a:rPr kumimoji="1" lang="ko-KR" altLang="en-US" dirty="0">
                <a:solidFill>
                  <a:schemeClr val="tx2"/>
                </a:solidFill>
              </a:rPr>
              <a:t> 접두사로 약한 검사기를 구분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Etag</a:t>
            </a:r>
            <a:r>
              <a:rPr kumimoji="1" lang="en-US" altLang="ko-KR" dirty="0">
                <a:solidFill>
                  <a:schemeClr val="tx2"/>
                </a:solidFill>
              </a:rPr>
              <a:t>: W/”v2.6”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     If-None-Match: W/”v2.6”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강한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태그는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값이 바뀔 때마다 반드시 같이 바뀌어야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원 서버는 서로 다른 두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엔터티에</a:t>
            </a:r>
            <a:r>
              <a:rPr kumimoji="1" lang="ko-KR" altLang="en-US" dirty="0">
                <a:solidFill>
                  <a:schemeClr val="tx2"/>
                </a:solidFill>
              </a:rPr>
              <a:t> 대해 강한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태그를 재활용해서는 안되며 약한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태그라도 서로 의미가 다른 두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엔터티에</a:t>
            </a:r>
            <a:r>
              <a:rPr kumimoji="1" lang="ko-KR" altLang="en-US" dirty="0">
                <a:solidFill>
                  <a:schemeClr val="tx2"/>
                </a:solidFill>
              </a:rPr>
              <a:t> 대해 재활용해서는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640423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7.8.8</a:t>
            </a:r>
            <a:r>
              <a:rPr kumimoji="1" lang="ko-KR" altLang="en-US" dirty="0">
                <a:solidFill>
                  <a:schemeClr val="tx2"/>
                </a:solidFill>
              </a:rPr>
              <a:t> 언제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태그를 사용하고 언제 </a:t>
            </a:r>
            <a:r>
              <a:rPr kumimoji="1" lang="en-US" altLang="ko-KR" dirty="0">
                <a:solidFill>
                  <a:schemeClr val="tx2"/>
                </a:solidFill>
              </a:rPr>
              <a:t>Last-Modified </a:t>
            </a:r>
            <a:r>
              <a:rPr kumimoji="1" lang="ko-KR" altLang="en-US" dirty="0">
                <a:solidFill>
                  <a:schemeClr val="tx2"/>
                </a:solidFill>
              </a:rPr>
              <a:t>일시를 사용하는가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클라이언트는 서버가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태그를 반환했다면 반드시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 검사기를 사용해야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만약 서버가 </a:t>
            </a:r>
            <a:r>
              <a:rPr kumimoji="1" lang="en-US" altLang="ko-KR" dirty="0">
                <a:solidFill>
                  <a:schemeClr val="tx2"/>
                </a:solidFill>
              </a:rPr>
              <a:t>Last-Modified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값만을</a:t>
            </a:r>
            <a:r>
              <a:rPr kumimoji="1" lang="ko-KR" altLang="en-US" dirty="0">
                <a:solidFill>
                  <a:schemeClr val="tx2"/>
                </a:solidFill>
              </a:rPr>
              <a:t> 반환했다면 클라이언트는 </a:t>
            </a:r>
            <a:r>
              <a:rPr kumimoji="1" lang="en-US" altLang="ko-KR" dirty="0">
                <a:solidFill>
                  <a:schemeClr val="tx2"/>
                </a:solidFill>
              </a:rPr>
              <a:t>If-Modified-Since</a:t>
            </a:r>
            <a:r>
              <a:rPr kumimoji="1" lang="ko-KR" altLang="en-US" dirty="0">
                <a:solidFill>
                  <a:schemeClr val="tx2"/>
                </a:solidFill>
              </a:rPr>
              <a:t> 검사를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원 서버는 가능하다면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 검사기를 보내야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만약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 캐시나 서버가 </a:t>
            </a:r>
            <a:r>
              <a:rPr kumimoji="1" lang="en-US" altLang="ko-KR" dirty="0">
                <a:solidFill>
                  <a:schemeClr val="tx2"/>
                </a:solidFill>
              </a:rPr>
              <a:t>If-Modified-Since</a:t>
            </a:r>
            <a:r>
              <a:rPr kumimoji="1" lang="ko-KR" altLang="en-US" dirty="0">
                <a:solidFill>
                  <a:schemeClr val="tx2"/>
                </a:solidFill>
              </a:rPr>
              <a:t>와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태그를 모두 받았다면 두 요건이 모두 충족되지 않는 한 </a:t>
            </a:r>
            <a:r>
              <a:rPr kumimoji="1" lang="en-US" altLang="ko-KR" dirty="0">
                <a:solidFill>
                  <a:schemeClr val="tx2"/>
                </a:solidFill>
              </a:rPr>
              <a:t>304 Not Modified</a:t>
            </a:r>
            <a:r>
              <a:rPr kumimoji="1" lang="ko-KR" altLang="en-US" dirty="0">
                <a:solidFill>
                  <a:schemeClr val="tx2"/>
                </a:solidFill>
              </a:rPr>
              <a:t> 응답을 반환해서는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7036429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7.9</a:t>
            </a:r>
            <a:r>
              <a:rPr kumimoji="1" lang="ko-KR" altLang="en-US" dirty="0">
                <a:solidFill>
                  <a:schemeClr val="tx2"/>
                </a:solidFill>
              </a:rPr>
              <a:t> 캐시 제어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문서가 만료되기 전까지 얼마나 오랫동안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캐시될</a:t>
            </a:r>
            <a:r>
              <a:rPr kumimoji="1" lang="ko-KR" altLang="en-US" sz="2400" dirty="0">
                <a:solidFill>
                  <a:schemeClr val="tx2"/>
                </a:solidFill>
              </a:rPr>
              <a:t> 수 있는지에 대한 설정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Cache-Control: no-store </a:t>
            </a:r>
            <a:r>
              <a:rPr kumimoji="1" lang="ko-KR" altLang="en-US" sz="2400" dirty="0">
                <a:solidFill>
                  <a:schemeClr val="tx2"/>
                </a:solidFill>
              </a:rPr>
              <a:t>헤더를 응답에 첨부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Cache-Control: no-cache</a:t>
            </a:r>
            <a:r>
              <a:rPr kumimoji="1" lang="ko-KR" altLang="en-US" sz="2400" dirty="0">
                <a:solidFill>
                  <a:schemeClr val="tx2"/>
                </a:solidFill>
              </a:rPr>
              <a:t> 헤더를 응답에 첨부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Cache-Control: must-revalidate</a:t>
            </a:r>
            <a:r>
              <a:rPr kumimoji="1" lang="ko-KR" altLang="en-US" sz="2400" dirty="0">
                <a:solidFill>
                  <a:schemeClr val="tx2"/>
                </a:solidFill>
              </a:rPr>
              <a:t> 헤더를 응답에 첨부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Cache-Control: max-age</a:t>
            </a:r>
            <a:r>
              <a:rPr kumimoji="1" lang="ko-KR" altLang="en-US" sz="2400" dirty="0">
                <a:solidFill>
                  <a:schemeClr val="tx2"/>
                </a:solidFill>
              </a:rPr>
              <a:t> 헤더를 응답에 첨부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Expires</a:t>
            </a:r>
            <a:r>
              <a:rPr kumimoji="1" lang="ko-KR" altLang="en-US" sz="2400" dirty="0">
                <a:solidFill>
                  <a:schemeClr val="tx2"/>
                </a:solidFill>
              </a:rPr>
              <a:t> 날짜 헤더를 응답에 첨부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아무 만료 정보도 주지 않고 캐시가 체험적인</a:t>
            </a:r>
            <a:r>
              <a:rPr kumimoji="1" lang="en-US" altLang="ko-KR" sz="2400" dirty="0">
                <a:solidFill>
                  <a:schemeClr val="tx2"/>
                </a:solidFill>
              </a:rPr>
              <a:t>(</a:t>
            </a:r>
            <a:r>
              <a:rPr kumimoji="1" lang="ko-KR" altLang="en-US" sz="2400" dirty="0">
                <a:solidFill>
                  <a:schemeClr val="tx2"/>
                </a:solidFill>
              </a:rPr>
              <a:t>휴리스틱</a:t>
            </a:r>
            <a:r>
              <a:rPr kumimoji="1" lang="en-US" altLang="ko-KR" sz="2400" dirty="0">
                <a:solidFill>
                  <a:schemeClr val="tx2"/>
                </a:solidFill>
              </a:rPr>
              <a:t>)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  방법으로 결정하게 함</a:t>
            </a:r>
            <a:r>
              <a:rPr kumimoji="1" lang="en-US" altLang="ko-KR" sz="24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575704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7.9.1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no-cache</a:t>
            </a:r>
            <a:r>
              <a:rPr kumimoji="1" lang="ko-KR" altLang="en-US" dirty="0">
                <a:solidFill>
                  <a:schemeClr val="tx2"/>
                </a:solidFill>
              </a:rPr>
              <a:t>와 </a:t>
            </a:r>
            <a:r>
              <a:rPr kumimoji="1" lang="en-US" altLang="ko-KR" dirty="0">
                <a:solidFill>
                  <a:schemeClr val="tx2"/>
                </a:solidFill>
              </a:rPr>
              <a:t>no-store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은 신선도 관리를 위해 객체를 </a:t>
            </a:r>
            <a:r>
              <a:rPr kumimoji="1" lang="ko-KR" altLang="en-US" dirty="0" err="1">
                <a:solidFill>
                  <a:schemeClr val="tx2"/>
                </a:solidFill>
              </a:rPr>
              <a:t>캐시하는</a:t>
            </a:r>
            <a:r>
              <a:rPr kumimoji="1" lang="ko-KR" altLang="en-US" dirty="0">
                <a:solidFill>
                  <a:schemeClr val="tx2"/>
                </a:solidFill>
              </a:rPr>
              <a:t> 것을 제한하거나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객체를 제공하는 여러 방법을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캐시가 검증되지 않은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객체로 응답하는 것을 막음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‘no-store’</a:t>
            </a:r>
            <a:r>
              <a:rPr kumimoji="1" lang="ko-KR" altLang="en-US" dirty="0">
                <a:solidFill>
                  <a:schemeClr val="tx2"/>
                </a:solidFill>
              </a:rPr>
              <a:t>가 표시된 응답은 응답 사본을 만드는 것을 금지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캐시는 </a:t>
            </a:r>
            <a:r>
              <a:rPr kumimoji="1" lang="en-US" altLang="ko-KR" dirty="0">
                <a:solidFill>
                  <a:schemeClr val="tx2"/>
                </a:solidFill>
              </a:rPr>
              <a:t>no-store</a:t>
            </a:r>
            <a:r>
              <a:rPr kumimoji="1" lang="ko-KR" altLang="en-US" dirty="0">
                <a:solidFill>
                  <a:schemeClr val="tx2"/>
                </a:solidFill>
              </a:rPr>
              <a:t> 응답 후 객체 삭제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‘no-cache’</a:t>
            </a:r>
            <a:r>
              <a:rPr kumimoji="1" lang="ko-KR" altLang="en-US" dirty="0">
                <a:solidFill>
                  <a:schemeClr val="tx2"/>
                </a:solidFill>
              </a:rPr>
              <a:t>로 표시된 응답은 로컬 캐시 저장소에 저장될 수 있으나 반드시 서버와 재검사를 해야 클라이언트로 전달 가능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Pragma: no-cache</a:t>
            </a:r>
            <a:r>
              <a:rPr kumimoji="1" lang="ko-KR" altLang="en-US" dirty="0">
                <a:solidFill>
                  <a:schemeClr val="tx2"/>
                </a:solidFill>
              </a:rPr>
              <a:t> 헤더는 </a:t>
            </a:r>
            <a:r>
              <a:rPr kumimoji="1" lang="en-US" altLang="ko-KR" dirty="0">
                <a:solidFill>
                  <a:schemeClr val="tx2"/>
                </a:solidFill>
              </a:rPr>
              <a:t>HTTP/1.0+</a:t>
            </a:r>
            <a:r>
              <a:rPr kumimoji="1" lang="ko-KR" altLang="en-US" dirty="0" err="1">
                <a:solidFill>
                  <a:schemeClr val="tx2"/>
                </a:solidFill>
              </a:rPr>
              <a:t>와의</a:t>
            </a:r>
            <a:r>
              <a:rPr kumimoji="1" lang="ko-KR" altLang="en-US" dirty="0">
                <a:solidFill>
                  <a:schemeClr val="tx2"/>
                </a:solidFill>
              </a:rPr>
              <a:t> 호환을 위해 제공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호환 문제가 없다면 </a:t>
            </a:r>
            <a:r>
              <a:rPr kumimoji="1" lang="en-US" altLang="ko-KR" dirty="0">
                <a:solidFill>
                  <a:schemeClr val="tx2"/>
                </a:solidFill>
              </a:rPr>
              <a:t>Cache-Control: no-cache</a:t>
            </a:r>
            <a:r>
              <a:rPr kumimoji="1" lang="ko-KR" altLang="en-US" dirty="0">
                <a:solidFill>
                  <a:schemeClr val="tx2"/>
                </a:solidFill>
              </a:rPr>
              <a:t> 사용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18643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7.9.2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Max-Age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Cache-Control: max-age</a:t>
            </a:r>
            <a:r>
              <a:rPr kumimoji="1" lang="ko-KR" altLang="en-US" dirty="0">
                <a:solidFill>
                  <a:schemeClr val="tx2"/>
                </a:solidFill>
              </a:rPr>
              <a:t> 헤더는 문서가 서버로부터 온 이후로 흐른 시간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초단위</a:t>
            </a:r>
            <a:r>
              <a:rPr kumimoji="1" lang="ko-KR" altLang="en-US" dirty="0">
                <a:solidFill>
                  <a:schemeClr val="tx2"/>
                </a:solidFill>
              </a:rPr>
              <a:t> 표시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Cache-Control: max-age=3600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s-</a:t>
            </a:r>
            <a:r>
              <a:rPr kumimoji="1" lang="en-US" altLang="ko-KR" dirty="0" err="1">
                <a:solidFill>
                  <a:schemeClr val="tx2"/>
                </a:solidFill>
              </a:rPr>
              <a:t>maxage</a:t>
            </a:r>
            <a:r>
              <a:rPr kumimoji="1" lang="ko-KR" altLang="en-US" dirty="0">
                <a:solidFill>
                  <a:schemeClr val="tx2"/>
                </a:solidFill>
              </a:rPr>
              <a:t>는 공용 캐시에만 적용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Cache-Control: s-</a:t>
            </a:r>
            <a:r>
              <a:rPr kumimoji="1" lang="en-US" altLang="ko-KR" b="1" dirty="0" err="1">
                <a:solidFill>
                  <a:schemeClr val="tx2"/>
                </a:solidFill>
              </a:rPr>
              <a:t>maxage</a:t>
            </a:r>
            <a:r>
              <a:rPr kumimoji="1" lang="en-US" altLang="ko-KR" b="1" dirty="0">
                <a:solidFill>
                  <a:schemeClr val="tx2"/>
                </a:solidFill>
              </a:rPr>
              <a:t>=3600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0</a:t>
            </a:r>
            <a:r>
              <a:rPr kumimoji="1" lang="ko-KR" altLang="en-US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dirty="0">
                <a:solidFill>
                  <a:schemeClr val="tx2"/>
                </a:solidFill>
              </a:rPr>
              <a:t> 설정하면 매 접근마다 문서를 </a:t>
            </a:r>
            <a:r>
              <a:rPr kumimoji="1" lang="ko-KR" altLang="en-US" dirty="0" err="1">
                <a:solidFill>
                  <a:schemeClr val="tx2"/>
                </a:solidFill>
              </a:rPr>
              <a:t>캐시하거나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리프레시</a:t>
            </a:r>
            <a:r>
              <a:rPr kumimoji="1" lang="ko-KR" altLang="en-US" dirty="0">
                <a:solidFill>
                  <a:schemeClr val="tx2"/>
                </a:solidFill>
              </a:rPr>
              <a:t> 하지 않도록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636161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7.9.3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Expires</a:t>
            </a:r>
            <a:r>
              <a:rPr kumimoji="1" lang="ko-KR" altLang="en-US" dirty="0">
                <a:solidFill>
                  <a:schemeClr val="tx2"/>
                </a:solidFill>
              </a:rPr>
              <a:t> 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실제 만료 날짜를 명시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Expires: Fri, 05 Jul 2002, 05:00:00 GMT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가급적 </a:t>
            </a:r>
            <a:r>
              <a:rPr kumimoji="1" lang="en-US" altLang="ko-KR" dirty="0">
                <a:solidFill>
                  <a:schemeClr val="tx2"/>
                </a:solidFill>
              </a:rPr>
              <a:t>Expires: 0(</a:t>
            </a:r>
            <a:r>
              <a:rPr kumimoji="1" lang="ko-KR" altLang="en-US" dirty="0">
                <a:solidFill>
                  <a:schemeClr val="tx2"/>
                </a:solidFill>
              </a:rPr>
              <a:t>즉시 만료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응답을 사용해서는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44153229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7.9.4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Must-Revalidate </a:t>
            </a:r>
            <a:r>
              <a:rPr kumimoji="1" lang="ko-KR" altLang="en-US" dirty="0">
                <a:solidFill>
                  <a:schemeClr val="tx2"/>
                </a:solidFill>
              </a:rPr>
              <a:t>응답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캐시는 성능 개선을 위해 만료된 객체를 제공할 수도 있음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캐시가 만료 정보를 엄격하게 지키도록 하기 위해 원 서버는 </a:t>
            </a:r>
            <a:r>
              <a:rPr kumimoji="1" lang="en-US" altLang="ko-KR" b="1" dirty="0">
                <a:solidFill>
                  <a:schemeClr val="tx2"/>
                </a:solidFill>
              </a:rPr>
              <a:t>Cache-Control: must-revalidate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사용할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캐시가 원 서버와 최초의 재검사 없이 객체를 제공할 수 없음을 의미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캐시가 </a:t>
            </a:r>
            <a:r>
              <a:rPr kumimoji="1" lang="en-US" altLang="ko-KR" dirty="0">
                <a:solidFill>
                  <a:schemeClr val="tx2"/>
                </a:solidFill>
              </a:rPr>
              <a:t>must-validate</a:t>
            </a:r>
            <a:r>
              <a:rPr kumimoji="1" lang="ko-KR" altLang="en-US" dirty="0">
                <a:solidFill>
                  <a:schemeClr val="tx2"/>
                </a:solidFill>
              </a:rPr>
              <a:t> 신선도 검사를 시도했을 때 원 서버가 사용할 수 없는 상태라면 </a:t>
            </a:r>
            <a:r>
              <a:rPr kumimoji="1" lang="en-US" altLang="ko-KR" dirty="0">
                <a:solidFill>
                  <a:schemeClr val="tx2"/>
                </a:solidFill>
              </a:rPr>
              <a:t>504 Gateway Timeout error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반환해야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5920827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7.9.5</a:t>
            </a:r>
            <a:r>
              <a:rPr kumimoji="1" lang="ko-KR" altLang="en-US">
                <a:solidFill>
                  <a:schemeClr val="tx2"/>
                </a:solidFill>
              </a:rPr>
              <a:t> 휴리스틱 만료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372652"/>
            <a:ext cx="5539432" cy="3527669"/>
          </a:xfrm>
        </p:spPr>
        <p:txBody>
          <a:bodyPr anchor="ctr">
            <a:normAutofit fontScale="850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응답이 </a:t>
            </a:r>
            <a:r>
              <a:rPr kumimoji="1" lang="en-US" altLang="ko-KR" sz="1400" dirty="0">
                <a:solidFill>
                  <a:schemeClr val="tx2"/>
                </a:solidFill>
              </a:rPr>
              <a:t>Cache-Control: max-age</a:t>
            </a:r>
            <a:r>
              <a:rPr kumimoji="1" lang="ko-KR" altLang="en-US" sz="1400" dirty="0">
                <a:solidFill>
                  <a:schemeClr val="tx2"/>
                </a:solidFill>
              </a:rPr>
              <a:t>나 </a:t>
            </a:r>
            <a:r>
              <a:rPr kumimoji="1" lang="en-US" altLang="ko-KR" sz="1400" dirty="0">
                <a:solidFill>
                  <a:schemeClr val="tx2"/>
                </a:solidFill>
              </a:rPr>
              <a:t>Expires</a:t>
            </a:r>
            <a:r>
              <a:rPr kumimoji="1" lang="ko-KR" altLang="en-US" sz="1400" dirty="0">
                <a:solidFill>
                  <a:schemeClr val="tx2"/>
                </a:solidFill>
              </a:rPr>
              <a:t> 중 어느 것도 포함하고 있지 않다면 캐시는 경험적인 방법으로 최대 나이를 계산한다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계산 결과가 </a:t>
            </a:r>
            <a:r>
              <a:rPr kumimoji="1" lang="en-US" altLang="ko-KR" sz="1400" dirty="0">
                <a:solidFill>
                  <a:schemeClr val="tx2"/>
                </a:solidFill>
              </a:rPr>
              <a:t>24</a:t>
            </a:r>
            <a:r>
              <a:rPr kumimoji="1" lang="ko-KR" altLang="en-US" sz="1400" dirty="0">
                <a:solidFill>
                  <a:schemeClr val="tx2"/>
                </a:solidFill>
              </a:rPr>
              <a:t>시간보다 크다면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Heuristic Expiration</a:t>
            </a:r>
            <a:r>
              <a:rPr kumimoji="1" lang="ko-KR" altLang="en-US" sz="1400" dirty="0">
                <a:solidFill>
                  <a:schemeClr val="tx2"/>
                </a:solidFill>
              </a:rPr>
              <a:t> 경고 헤더가 응답에 추가되어야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유명한 휴리스틱 만료 알고리즘 중 하나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LM </a:t>
            </a:r>
            <a:r>
              <a:rPr kumimoji="1" lang="ko-KR" altLang="en-US" sz="1400" dirty="0">
                <a:solidFill>
                  <a:schemeClr val="tx2"/>
                </a:solidFill>
              </a:rPr>
              <a:t>인자 알고리즘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최근 변경 일시를 문서 변경 빈도의 기준으로 삼음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변경 일자가 오래 되었으면 안정적인 문서로 판단하여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캐시에 더 오래 보관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변경 일자가 최근이라면 자주 변경되는 문서로 판단하여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캐시 보관 주기를 짧게 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기간이 너무 커지지 않게 하기 위해 휴리스틱 신선도 유지기간의 상한선을 설정한다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보통 </a:t>
            </a:r>
            <a:r>
              <a:rPr kumimoji="1" lang="en-US" altLang="ko-KR" sz="1400" dirty="0">
                <a:solidFill>
                  <a:schemeClr val="tx2"/>
                </a:solidFill>
              </a:rPr>
              <a:t>1</a:t>
            </a:r>
            <a:r>
              <a:rPr kumimoji="1" lang="ko-KR" altLang="en-US" sz="1400" dirty="0">
                <a:solidFill>
                  <a:schemeClr val="tx2"/>
                </a:solidFill>
              </a:rPr>
              <a:t>주일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최대 하루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최근 변경일 조차 없다면 기본 신선도 유지기간을 설정하여 적용한다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보통 한 시간이나 하루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5" name="그림 4" descr="텍스트, 장치, 영수증, 표지판이(가) 표시된 사진&#10;&#10;자동 생성된 설명">
            <a:extLst>
              <a:ext uri="{FF2B5EF4-FFF2-40B4-BE49-F238E27FC236}">
                <a16:creationId xmlns:a16="http://schemas.microsoft.com/office/drawing/2014/main" id="{7371663A-203A-6E95-AA85-8E4EDF8E1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5" r="11882" b="1"/>
          <a:stretch/>
        </p:blipFill>
        <p:spPr>
          <a:xfrm>
            <a:off x="2119168" y="4005375"/>
            <a:ext cx="8152400" cy="225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98504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7.9.6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신선도 전략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브라우저의 리프레스 또는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리로드</a:t>
            </a:r>
            <a:r>
              <a:rPr kumimoji="1" lang="ko-KR" altLang="en-US" sz="1800" dirty="0">
                <a:solidFill>
                  <a:schemeClr val="tx2"/>
                </a:solidFill>
              </a:rPr>
              <a:t> 버튼은 </a:t>
            </a:r>
            <a:r>
              <a:rPr kumimoji="1" lang="en-US" altLang="ko-KR" sz="1800" dirty="0">
                <a:solidFill>
                  <a:schemeClr val="tx2"/>
                </a:solidFill>
              </a:rPr>
              <a:t>Cache-Control </a:t>
            </a:r>
            <a:r>
              <a:rPr kumimoji="1" lang="ko-KR" altLang="en-US" sz="1800" dirty="0">
                <a:solidFill>
                  <a:schemeClr val="tx2"/>
                </a:solidFill>
              </a:rPr>
              <a:t>헤더가 포함된 </a:t>
            </a:r>
            <a:r>
              <a:rPr kumimoji="1" lang="en-US" altLang="ko-KR" sz="1800" dirty="0">
                <a:solidFill>
                  <a:schemeClr val="tx2"/>
                </a:solidFill>
              </a:rPr>
              <a:t>GET </a:t>
            </a:r>
            <a:r>
              <a:rPr kumimoji="1" lang="ko-KR" altLang="en-US" sz="1800" dirty="0">
                <a:solidFill>
                  <a:schemeClr val="tx2"/>
                </a:solidFill>
              </a:rPr>
              <a:t>요청을 발생시켜 신선하지 않은 컨텐츠를 강제로 갱신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 클라이언트는 </a:t>
            </a:r>
            <a:r>
              <a:rPr kumimoji="1" lang="en-US" altLang="ko-KR" sz="1800" dirty="0">
                <a:solidFill>
                  <a:schemeClr val="tx2"/>
                </a:solidFill>
              </a:rPr>
              <a:t>Cache-Control </a:t>
            </a:r>
            <a:r>
              <a:rPr kumimoji="1" lang="ko-KR" altLang="en-US" sz="1800" dirty="0">
                <a:solidFill>
                  <a:schemeClr val="tx2"/>
                </a:solidFill>
              </a:rPr>
              <a:t>헤더를 사용하여 만료 제약을 엄격하게 하거나 느슨하게 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E994DB3-A04D-6599-7CF2-1D103E166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58818"/>
            <a:ext cx="6795701" cy="46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44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.8.5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Agent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사용자를 위해 요청을 만들어주는 클라이언트 프로그램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대표적인 에이전트는 웹 브라우저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ore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스파이더나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웹로봇도</a:t>
            </a:r>
            <a:r>
              <a:rPr kumimoji="1" lang="ko-KR" altLang="en-US" sz="1400" dirty="0">
                <a:solidFill>
                  <a:schemeClr val="tx2"/>
                </a:solidFill>
              </a:rPr>
              <a:t> 에이전트이다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B55FD96-1E8A-7841-8345-B03787948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41" y="1859264"/>
            <a:ext cx="2775019" cy="41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00565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7.9.7</a:t>
            </a:r>
            <a:r>
              <a:rPr kumimoji="1" lang="ko-KR" altLang="en-US" dirty="0">
                <a:solidFill>
                  <a:schemeClr val="tx2"/>
                </a:solidFill>
              </a:rPr>
              <a:t> 주의할 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문서 만료는 완벽한 시스템이 아니다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만료일을 까마득한 미래로 잡거나 아예 사용하지 않는 경우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이런 이유로 많은 퍼블리셔가 유효기간을 길게 잡지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0282733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7.10</a:t>
            </a:r>
            <a:r>
              <a:rPr kumimoji="1" lang="ko-KR" altLang="en-US" dirty="0">
                <a:solidFill>
                  <a:schemeClr val="tx2"/>
                </a:solidFill>
              </a:rPr>
              <a:t> 캐시 제어 설정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아파치 웹 서버의 캐시 제어 지원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2674712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7.10.1</a:t>
            </a:r>
            <a:r>
              <a:rPr kumimoji="1" lang="ko-KR" altLang="en-US" dirty="0">
                <a:solidFill>
                  <a:schemeClr val="tx2"/>
                </a:solidFill>
              </a:rPr>
              <a:t> 아파치로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 제어하기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 err="1">
                <a:solidFill>
                  <a:schemeClr val="tx2"/>
                </a:solidFill>
              </a:rPr>
              <a:t>mod_headers</a:t>
            </a:r>
            <a:r>
              <a:rPr kumimoji="1" lang="en-US" altLang="ko-KR" dirty="0">
                <a:solidFill>
                  <a:schemeClr val="tx2"/>
                </a:solidFill>
              </a:rPr>
              <a:t>: </a:t>
            </a:r>
            <a:r>
              <a:rPr kumimoji="1" lang="ko-KR" altLang="en-US" dirty="0">
                <a:solidFill>
                  <a:schemeClr val="tx2"/>
                </a:solidFill>
              </a:rPr>
              <a:t>개별 헤더들을 설정할 수 있도록 해주고 정규식과 필터를 이용하여 개별 컨텐츠에 헤더를 연결 시킬 수 있음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 err="1">
                <a:solidFill>
                  <a:schemeClr val="tx2"/>
                </a:solidFill>
              </a:rPr>
              <a:t>mod_expires</a:t>
            </a:r>
            <a:r>
              <a:rPr kumimoji="1" lang="en-US" altLang="ko-KR" dirty="0">
                <a:solidFill>
                  <a:schemeClr val="tx2"/>
                </a:solidFill>
              </a:rPr>
              <a:t>: Expires</a:t>
            </a:r>
            <a:r>
              <a:rPr kumimoji="1" lang="ko-KR" altLang="en-US" dirty="0">
                <a:solidFill>
                  <a:schemeClr val="tx2"/>
                </a:solidFill>
              </a:rPr>
              <a:t> 헤더 자동 생성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파일 종류별로 다른 만료일 설정 가능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편리한 기술 방식 사용 가능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 err="1">
                <a:solidFill>
                  <a:schemeClr val="tx2"/>
                </a:solidFill>
              </a:rPr>
              <a:t>mod_cern_meta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제어하고자 하는 각각의 파일에 대응하는 메타파일들을 생성하여 그 곳에 헤더 추가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18650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7.10.2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HTTP-EQUIV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캐시 제어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서버의 설정 파일과 상호 작용 없이도 </a:t>
            </a:r>
            <a:r>
              <a:rPr kumimoji="1" lang="en-US" altLang="ko-KR" dirty="0">
                <a:solidFill>
                  <a:schemeClr val="tx2"/>
                </a:solidFill>
              </a:rPr>
              <a:t>HTML </a:t>
            </a:r>
            <a:r>
              <a:rPr kumimoji="1" lang="ko-KR" altLang="en-US" dirty="0">
                <a:solidFill>
                  <a:schemeClr val="tx2"/>
                </a:solidFill>
              </a:rPr>
              <a:t>문서에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 정보를 부여할 수 있도록 </a:t>
            </a:r>
            <a:r>
              <a:rPr kumimoji="1" lang="en-US" altLang="ko-KR" dirty="0">
                <a:solidFill>
                  <a:schemeClr val="tx2"/>
                </a:solidFill>
              </a:rPr>
              <a:t>HTTP/2.0</a:t>
            </a:r>
            <a:r>
              <a:rPr kumimoji="1" lang="ko-KR" altLang="en-US" dirty="0">
                <a:solidFill>
                  <a:schemeClr val="tx2"/>
                </a:solidFill>
              </a:rPr>
              <a:t>에서 정의한 태그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&lt;HTML&gt;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  &lt;HEAD&gt;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    &lt;TITLE&gt;My Document&lt;/TITLE&gt;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    </a:t>
            </a:r>
            <a:r>
              <a:rPr kumimoji="1" lang="en-US" altLang="ko-KR" b="1" dirty="0">
                <a:solidFill>
                  <a:srgbClr val="FF0000"/>
                </a:solidFill>
              </a:rPr>
              <a:t>&lt;META HTTP-EQUIV=“Cache-control” CONTENT=“no-cache”&gt;</a:t>
            </a:r>
            <a:br>
              <a:rPr kumimoji="1" lang="en-US" altLang="ko-KR" b="1" dirty="0">
                <a:solidFill>
                  <a:srgbClr val="FF0000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  &lt;/HEAD&gt;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…	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서버가 </a:t>
            </a:r>
            <a:r>
              <a:rPr kumimoji="1" lang="en-US" altLang="ko-KR" dirty="0">
                <a:solidFill>
                  <a:schemeClr val="tx2"/>
                </a:solidFill>
              </a:rPr>
              <a:t>&lt;META HTTP-EQUIV&gt;</a:t>
            </a:r>
            <a:r>
              <a:rPr kumimoji="1" lang="ko-KR" altLang="en-US" dirty="0">
                <a:solidFill>
                  <a:schemeClr val="tx2"/>
                </a:solidFill>
              </a:rPr>
              <a:t> 태그를 </a:t>
            </a:r>
            <a:r>
              <a:rPr kumimoji="1" lang="ko-KR" altLang="en-US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dirty="0">
                <a:solidFill>
                  <a:schemeClr val="tx2"/>
                </a:solidFill>
              </a:rPr>
              <a:t> 응답에 헤더를 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서버의 부하를 증가시키며 설정 값이 정적이고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을 제외한 다른 파일 형식은 지원하지 않음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아직은 사용하지 않는 것이 좋음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966335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7.11</a:t>
            </a:r>
            <a:r>
              <a:rPr kumimoji="1" lang="ko-KR" altLang="en-US" dirty="0">
                <a:solidFill>
                  <a:schemeClr val="tx2"/>
                </a:solidFill>
              </a:rPr>
              <a:t> 자세한 알고리즘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12340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7.11.1</a:t>
            </a:r>
            <a:r>
              <a:rPr kumimoji="1" lang="ko-KR" altLang="en-US" dirty="0">
                <a:solidFill>
                  <a:schemeClr val="tx2"/>
                </a:solidFill>
              </a:rPr>
              <a:t> 나이와 신선도 수명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문서가 제공하기에 충분히 신선한지를 판단하는 기준은 사본의 나이와 신선도 수명이다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$</a:t>
            </a:r>
            <a:r>
              <a:rPr kumimoji="1" lang="ko-KR" altLang="en-US" b="1" dirty="0">
                <a:solidFill>
                  <a:schemeClr val="tx2"/>
                </a:solidFill>
              </a:rPr>
              <a:t>충분히 신선한가 </a:t>
            </a:r>
            <a:r>
              <a:rPr kumimoji="1" lang="en-US" altLang="ko-KR" b="1" dirty="0">
                <a:solidFill>
                  <a:schemeClr val="tx2"/>
                </a:solidFill>
              </a:rPr>
              <a:t>=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b="1" dirty="0">
                <a:solidFill>
                  <a:schemeClr val="tx2"/>
                </a:solidFill>
              </a:rPr>
              <a:t>($</a:t>
            </a:r>
            <a:r>
              <a:rPr kumimoji="1" lang="ko-KR" altLang="en-US" b="1" dirty="0">
                <a:solidFill>
                  <a:schemeClr val="tx2"/>
                </a:solidFill>
              </a:rPr>
              <a:t>나이 </a:t>
            </a:r>
            <a:r>
              <a:rPr kumimoji="1" lang="en-US" altLang="ko-KR" b="1" dirty="0">
                <a:solidFill>
                  <a:schemeClr val="tx2"/>
                </a:solidFill>
              </a:rPr>
              <a:t>&lt;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b="1" dirty="0">
                <a:solidFill>
                  <a:schemeClr val="tx2"/>
                </a:solidFill>
              </a:rPr>
              <a:t>$</a:t>
            </a:r>
            <a:r>
              <a:rPr kumimoji="1" lang="ko-KR" altLang="en-US" b="1" dirty="0">
                <a:solidFill>
                  <a:schemeClr val="tx2"/>
                </a:solidFill>
              </a:rPr>
              <a:t>신선도수명</a:t>
            </a:r>
            <a:r>
              <a:rPr kumimoji="1" lang="en-US" altLang="ko-KR" b="1" dirty="0">
                <a:solidFill>
                  <a:schemeClr val="tx2"/>
                </a:solidFill>
              </a:rPr>
              <a:t>);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문서의 나이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서버가 문서를 보낸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재검사한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후의 시간의 총합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캐시는 서버 만료 정보와 클라이언트의 신선도 요구사항을 조합하여 최대 신선도 수명을 판별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47934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7.11.2</a:t>
            </a:r>
            <a:r>
              <a:rPr kumimoji="1" lang="ko-KR" altLang="en-US" dirty="0">
                <a:solidFill>
                  <a:schemeClr val="tx2"/>
                </a:solidFill>
              </a:rPr>
              <a:t> 나이 계산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응답의 나이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응답이 서버에서 생성된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재검사한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후의 시간의 총합으로 인터넷 상의 라우터들과 게이트웨이들 사이를 이동한 시간과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시간을 포함한다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지연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추정값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($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받은 시각 </a:t>
            </a: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보낸 시각</a:t>
            </a:r>
            <a:r>
              <a:rPr kumimoji="1" lang="en-US" altLang="ko-KR" sz="1400" dirty="0">
                <a:solidFill>
                  <a:schemeClr val="tx2"/>
                </a:solidFill>
              </a:rPr>
              <a:t>);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문서가 우리의 캐시에 도착했을 때의 나이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	=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보장된 겉보기 나이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 지연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추정값</a:t>
            </a:r>
            <a:r>
              <a:rPr kumimoji="1" lang="en-US" altLang="ko-KR" sz="1400" dirty="0">
                <a:solidFill>
                  <a:schemeClr val="tx2"/>
                </a:solidFill>
              </a:rPr>
              <a:t>;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사본이 우리의 캐시에 머문 시간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	=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현재 시각 </a:t>
            </a: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받은 시각</a:t>
            </a:r>
            <a:r>
              <a:rPr kumimoji="1" lang="en-US" altLang="ko-KR" sz="1400" dirty="0">
                <a:solidFill>
                  <a:schemeClr val="tx2"/>
                </a:solidFill>
              </a:rPr>
              <a:t>;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나이 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문서가 우리의 캐시에 도착했을 때의 나이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	$</a:t>
            </a:r>
            <a:r>
              <a:rPr kumimoji="1" lang="ko-KR" altLang="en-US" sz="1400" dirty="0">
                <a:solidFill>
                  <a:schemeClr val="tx2"/>
                </a:solidFill>
              </a:rPr>
              <a:t>사본이 우리의 캐시에 머문 시간</a:t>
            </a:r>
            <a:r>
              <a:rPr kumimoji="1" lang="en-US" altLang="ko-KR" sz="1400" dirty="0">
                <a:solidFill>
                  <a:schemeClr val="tx2"/>
                </a:solidFill>
              </a:rPr>
              <a:t>;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Date</a:t>
            </a:r>
            <a:r>
              <a:rPr kumimoji="1" lang="ko-KR" altLang="en-US" dirty="0">
                <a:solidFill>
                  <a:schemeClr val="tx2"/>
                </a:solidFill>
              </a:rPr>
              <a:t>나 </a:t>
            </a:r>
            <a:r>
              <a:rPr kumimoji="1" lang="en-US" altLang="ko-KR" dirty="0">
                <a:solidFill>
                  <a:schemeClr val="tx2"/>
                </a:solidFill>
              </a:rPr>
              <a:t>Age</a:t>
            </a:r>
            <a:r>
              <a:rPr kumimoji="1" lang="ko-KR" altLang="en-US" dirty="0">
                <a:solidFill>
                  <a:schemeClr val="tx2"/>
                </a:solidFill>
              </a:rPr>
              <a:t> 헤더를 분석하여 나이 계산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모든 서버의 시간 동기화 문제로 캐시로부터 온 응답의 나이를 알아내기는 어려움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en-US" altLang="ko-KR" b="1" dirty="0">
                <a:solidFill>
                  <a:schemeClr val="tx2"/>
                </a:solidFill>
              </a:rPr>
              <a:t>clock skew</a:t>
            </a:r>
            <a:r>
              <a:rPr kumimoji="1" lang="en-US" altLang="ko-KR" dirty="0">
                <a:solidFill>
                  <a:schemeClr val="tx2"/>
                </a:solidFill>
              </a:rPr>
              <a:t>: </a:t>
            </a:r>
            <a:r>
              <a:rPr kumimoji="1" lang="ko-KR" altLang="en-US" dirty="0">
                <a:solidFill>
                  <a:schemeClr val="tx2"/>
                </a:solidFill>
              </a:rPr>
              <a:t>두 컴퓨터의 시계 설정 차이로 인한 문제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겉보기 나이는 </a:t>
            </a:r>
            <a:r>
              <a:rPr kumimoji="1" lang="en-US" altLang="ko-KR" b="1" dirty="0">
                <a:solidFill>
                  <a:schemeClr val="tx2"/>
                </a:solidFill>
              </a:rPr>
              <a:t>Date</a:t>
            </a:r>
            <a:r>
              <a:rPr kumimoji="1" lang="ko-KR" altLang="en-US" b="1" dirty="0">
                <a:solidFill>
                  <a:schemeClr val="tx2"/>
                </a:solidFill>
              </a:rPr>
              <a:t>헤더에 기반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Clock skew </a:t>
            </a:r>
            <a:r>
              <a:rPr kumimoji="1" lang="ko-KR" altLang="en-US" sz="1400" dirty="0">
                <a:solidFill>
                  <a:schemeClr val="tx2"/>
                </a:solidFill>
              </a:rPr>
              <a:t>해결 방법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겉보기 나이 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max(0, $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받은 시각 </a:t>
            </a: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$Date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헤더값</a:t>
            </a:r>
            <a:r>
              <a:rPr kumimoji="1" lang="en-US" altLang="ko-KR" sz="1400" dirty="0">
                <a:solidFill>
                  <a:schemeClr val="tx2"/>
                </a:solidFill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9263195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7.11.2</a:t>
            </a:r>
            <a:r>
              <a:rPr kumimoji="1" lang="ko-KR" altLang="en-US" dirty="0">
                <a:solidFill>
                  <a:schemeClr val="tx2"/>
                </a:solidFill>
              </a:rPr>
              <a:t> 나이 계산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점층적 나이 계산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에서는 문서가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프락시나</a:t>
            </a:r>
            <a:r>
              <a:rPr kumimoji="1" lang="ko-KR" altLang="en-US" dirty="0">
                <a:solidFill>
                  <a:schemeClr val="tx2"/>
                </a:solidFill>
              </a:rPr>
              <a:t> 캐시를 통과할 때마다 그 장치들의 </a:t>
            </a:r>
            <a:r>
              <a:rPr kumimoji="1" lang="en-US" altLang="ko-KR" dirty="0">
                <a:solidFill>
                  <a:schemeClr val="tx2"/>
                </a:solidFill>
              </a:rPr>
              <a:t>Age</a:t>
            </a:r>
            <a:r>
              <a:rPr kumimoji="1" lang="ko-KR" altLang="en-US" dirty="0">
                <a:solidFill>
                  <a:schemeClr val="tx2"/>
                </a:solidFill>
              </a:rPr>
              <a:t> 헤더에 상대적인 나이를 누적해서 더하도록 함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서버나 종단 간의 시간 비교를 필요로 하지 않음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모든 서버가 </a:t>
            </a:r>
            <a:r>
              <a:rPr kumimoji="1" lang="en-US" altLang="ko-KR" dirty="0">
                <a:solidFill>
                  <a:schemeClr val="tx2"/>
                </a:solidFill>
              </a:rPr>
              <a:t>HTTP/1.1</a:t>
            </a:r>
            <a:r>
              <a:rPr kumimoji="1" lang="ko-KR" altLang="en-US" dirty="0">
                <a:solidFill>
                  <a:schemeClr val="tx2"/>
                </a:solidFill>
              </a:rPr>
              <a:t>을 지원하는 것은 아니므로 </a:t>
            </a:r>
            <a:r>
              <a:rPr kumimoji="1" lang="en-US" altLang="ko-KR" dirty="0">
                <a:solidFill>
                  <a:schemeClr val="tx2"/>
                </a:solidFill>
              </a:rPr>
              <a:t>Age</a:t>
            </a:r>
            <a:r>
              <a:rPr kumimoji="1" lang="ko-KR" altLang="en-US" dirty="0">
                <a:solidFill>
                  <a:schemeClr val="tx2"/>
                </a:solidFill>
              </a:rPr>
              <a:t> 헤더는 상대 나이에 대한 </a:t>
            </a:r>
            <a:r>
              <a:rPr kumimoji="1" lang="ko-KR" altLang="en-US" dirty="0" err="1">
                <a:solidFill>
                  <a:schemeClr val="tx2"/>
                </a:solidFill>
              </a:rPr>
              <a:t>추정값에</a:t>
            </a:r>
            <a:r>
              <a:rPr kumimoji="1" lang="ko-KR" altLang="en-US" dirty="0">
                <a:solidFill>
                  <a:schemeClr val="tx2"/>
                </a:solidFill>
              </a:rPr>
              <a:t> 불과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상대 나이 값은 </a:t>
            </a:r>
            <a:r>
              <a:rPr kumimoji="1" lang="en-US" altLang="ko-KR" dirty="0">
                <a:solidFill>
                  <a:schemeClr val="tx2"/>
                </a:solidFill>
              </a:rPr>
              <a:t>Date</a:t>
            </a:r>
            <a:r>
              <a:rPr kumimoji="1" lang="ko-KR" altLang="en-US" dirty="0">
                <a:solidFill>
                  <a:schemeClr val="tx2"/>
                </a:solidFill>
              </a:rPr>
              <a:t> 기반의 나이와는 별개로 계산되어 두 값 중 큰 것이 선택됨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더 신선한 컨텐츠를 얻을 수만 있다면 </a:t>
            </a:r>
            <a:r>
              <a:rPr kumimoji="1" lang="en-US" altLang="ko-KR" dirty="0">
                <a:solidFill>
                  <a:schemeClr val="tx2"/>
                </a:solidFill>
              </a:rPr>
              <a:t>Age</a:t>
            </a:r>
            <a:r>
              <a:rPr kumimoji="1" lang="ko-KR" altLang="en-US" dirty="0">
                <a:solidFill>
                  <a:schemeClr val="tx2"/>
                </a:solidFill>
              </a:rPr>
              <a:t> 헤더의 오류도 용인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겉보기 나이 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max(0,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받은 시각 </a:t>
            </a: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$Date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헤더값</a:t>
            </a:r>
            <a:r>
              <a:rPr kumimoji="1" lang="en-US" altLang="ko-KR" sz="1400" dirty="0">
                <a:solidFill>
                  <a:schemeClr val="tx2"/>
                </a:solidFill>
              </a:rPr>
              <a:t>);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보정된 겉보기 나이 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max($</a:t>
            </a:r>
            <a:r>
              <a:rPr kumimoji="1" lang="ko-KR" altLang="en-US" sz="1400" dirty="0">
                <a:solidFill>
                  <a:schemeClr val="tx2"/>
                </a:solidFill>
              </a:rPr>
              <a:t>겉보기 나이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$Age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헤더값</a:t>
            </a:r>
            <a:r>
              <a:rPr kumimoji="1" lang="en-US" altLang="ko-KR" sz="1400" dirty="0">
                <a:solidFill>
                  <a:schemeClr val="tx2"/>
                </a:solidFill>
              </a:rPr>
              <a:t>);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문서가 우리의 캐시에 도착했을 때의 나이 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$</a:t>
            </a:r>
            <a:r>
              <a:rPr kumimoji="1" lang="ko-KR" altLang="en-US" sz="1400" dirty="0">
                <a:solidFill>
                  <a:schemeClr val="tx2"/>
                </a:solidFill>
              </a:rPr>
              <a:t>보정된 겉보기 나이 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728829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3BBF3378-C49E-4B97-A883-6393FBF1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DA3D4001-286E-4CB2-B293-3058BDDC8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F81F6D9A-C297-4D43-A56B-E097477E9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BD5299F-3CBD-431D-A276-1F6EBDE6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0579A460-D36C-4808-99FD-224968EC8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4FACC58E-31A5-41E4-BCE1-9A0FF26F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43EE866F-1BA5-4009-983D-0A270F2651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1E7DADAE-DB0C-47E3-AE16-C7B09A32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EAB89127-DBEE-47FB-951F-C4FEBC41E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368F6061-E9B4-4C8B-B421-CB81EF3715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54F431D3-EEE6-4416-BA2B-7B8942561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3A1230D-F162-470F-B26A-44F48789FC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1128856B-8BFD-40E1-993B-93F4DDEEC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0AD4C0C2-878C-4A6F-998A-CDDC31ACD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7EE0349E-7D03-4F4E-BCAA-D6BAC3E05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D4A5BD7-7EA2-4F4A-A88B-240C62605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A5DE89C9-D993-4FE5-9E60-4816CB1A6F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3574CA6C-639F-41A6-AED3-15C0E0E1B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B3864BFB-5F88-4311-A2A0-12D067F91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09B3E436-97A2-4763-9E55-2C470DF17D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8462A8CC-9918-4941-9B4A-36FB3F853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B0671973-544E-4370-8DB9-174DAB82F9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5505BD9-45DD-4763-90CB-FB9DB0661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3022B701-1894-49C5-A67C-6B8377C7C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90501CD9-45DC-4009-A410-08DB27A87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0BD35CA-BF52-4F44-B789-E3B98042D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5AED4B0-30B1-4E36-86A4-42C2A9181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DA1A0260-34D8-4474-8C33-ED80F8309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FDCCA183-C630-4855-8BD6-0E4EEE59F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43E8B9F-C809-423A-ADAA-80CE5C0711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621EBC9-CEB1-4BA5-82D6-9944A3C12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EB68BB96-3C54-47CE-A559-16FC5968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BDDD9304-3AB6-4BE9-833E-9C1B3EC42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7756000-2285-4D38-AD2B-91F47CF8B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2F7A36A8-4BBE-49D8-94DA-606561AC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961EE45E-0342-4F26-8CD3-85CDDF7E5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9C5DC0E-03C0-4CEB-AD10-3A3C99994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2E1CE081-E685-46D4-BAF7-54C65BD82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5486C88F-30DD-46C8-9B05-F885D4EB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290BAD11-B30B-49DE-A566-E21BCDDCF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31F821CC-6C37-4415-8DA6-EF6B42D876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C9ECD1FB-7FE8-477E-8E90-648AE4E9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381C9DD8-7FF3-44E6-9887-1CE07DBD9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654D87AF-08CE-4125-AF4B-8C8A9D340B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3C9C908-1A58-4E28-969E-48E9BA61BB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530AEF7-35DB-44E3-93EB-B3F0FBA9E5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6108D15E-72F2-45D7-9050-8322CB1F8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CC764F43-FB23-49CB-B2CA-ACFBFB412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4C60457-68FC-4E1F-9ABB-E79094AEB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22C915FB-0611-4283-8EC1-88510A69F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CF80AC6-E542-456F-BEE8-E9CF46AC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9EC6EED6-01FF-4941-A4AB-224D26EE1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F8D16FF7-D5D7-4A97-BB5E-A069EF13A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D703DF22-27D8-481B-95B5-A4A7A62066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1F7256DA-C9DD-498F-A3B4-789819FE4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EBEBA9FF-8036-4656-B1F1-87953464DC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575DABD2-EA79-4547-AFC6-53720AB60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3060E1B5-52C7-4314-98B0-3AE8A0B63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033D416E-D8B5-4097-B7F0-1BA0357D36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A5862DFC-3406-4DC9-AA41-0CE64748A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3C908427-368C-4792-A5E5-313F77FF28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CB189E-908B-495D-B023-05D3D2C1B4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95" name="Rectangle 194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7" name="Rectangle 196">
            <a:extLst>
              <a:ext uri="{FF2B5EF4-FFF2-40B4-BE49-F238E27FC236}">
                <a16:creationId xmlns:a16="http://schemas.microsoft.com/office/drawing/2014/main" id="{AF152BFE-7BA8-4007-AD9C-F4DC95E43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9" name="Right Triangle 198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lowchart: Document 200">
            <a:extLst>
              <a:ext uri="{FF2B5EF4-FFF2-40B4-BE49-F238E27FC236}">
                <a16:creationId xmlns:a16="http://schemas.microsoft.com/office/drawing/2014/main" id="{B6DE7CCF-F894-44DD-9FA3-8BD0D5CE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19901" y="1485903"/>
            <a:ext cx="6858000" cy="3886199"/>
          </a:xfrm>
          <a:prstGeom prst="flowChartDocument">
            <a:avLst/>
          </a:pr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25467"/>
            <a:ext cx="5414255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7.11.3 </a:t>
            </a:r>
            <a:r>
              <a:rPr kumimoji="1" lang="ko-KR" altLang="en-US" dirty="0">
                <a:solidFill>
                  <a:schemeClr val="tx2"/>
                </a:solidFill>
              </a:rPr>
              <a:t>완전한 나이 계산 알고리즘</a:t>
            </a:r>
            <a:endParaRPr kumimoji="1" lang="en-US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142" y="3602038"/>
            <a:ext cx="5414255" cy="156059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4" indent="0">
              <a:lnSpc>
                <a:spcPct val="100000"/>
              </a:lnSpc>
              <a:spcBef>
                <a:spcPts val="1000"/>
              </a:spcBef>
              <a:buNone/>
            </a:pPr>
            <a:endParaRPr kumimoji="1" lang="en-US" altLang="ko-KR" kern="1200" dirty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  <a:p>
            <a:pPr marL="0" lvl="4" indent="0">
              <a:lnSpc>
                <a:spcPct val="100000"/>
              </a:lnSpc>
              <a:spcBef>
                <a:spcPts val="1000"/>
              </a:spcBef>
              <a:buNone/>
            </a:pPr>
            <a:r>
              <a:rPr kumimoji="1" lang="en-US" altLang="ko-KR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$</a:t>
            </a:r>
            <a:r>
              <a:rPr kumimoji="1" lang="ko-KR" alt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나이 </a:t>
            </a:r>
            <a:r>
              <a:rPr kumimoji="1" lang="en-US" altLang="ko-KR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= $</a:t>
            </a:r>
            <a:r>
              <a:rPr kumimoji="1" lang="ko-KR" alt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문서가 우리의 캐시에 도착했을 때의 나이 </a:t>
            </a:r>
            <a:r>
              <a:rPr kumimoji="1" lang="en-US" altLang="ko-KR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+</a:t>
            </a:r>
            <a:br>
              <a:rPr kumimoji="1" lang="en-US" altLang="ko-KR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</a:br>
            <a:r>
              <a:rPr kumimoji="1" lang="en-US" altLang="ko-KR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	$</a:t>
            </a:r>
            <a:r>
              <a:rPr kumimoji="1" lang="ko-KR" altLang="en-US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사본이 우리의 캐시에 머문 시간</a:t>
            </a:r>
            <a:r>
              <a:rPr kumimoji="1" lang="en-US" altLang="ko-KR" kern="1200" dirty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;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334E0D1-10EC-39F5-4D57-6D5E2564D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58" y="1719179"/>
            <a:ext cx="4997188" cy="353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8837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7.11.4</a:t>
            </a:r>
            <a:r>
              <a:rPr kumimoji="1" lang="ko-KR" altLang="en-US" dirty="0">
                <a:solidFill>
                  <a:schemeClr val="tx2"/>
                </a:solidFill>
              </a:rPr>
              <a:t> 신선도 수명 계산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신선도 수명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문서가 특정 클라이언트에게 제공해주기에는 더 이상 신선하지 않게 될 때까지 얼마나 오랜 시간 동안 가져올 수 있도록 허용되는지를 의미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신선도 수명은 서버와 클라이언트의 제약 조건에 의존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서버는 문서가 얼마나 자주 변경되는지에 대한 정보를 가지고 있을 수 있으며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클라이언트는 속도를 위해 신선도를 포기하거나 반대로 가능한한 최신 컨텐츠를 요구할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0939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.9</a:t>
            </a:r>
            <a:r>
              <a:rPr kumimoji="1" lang="ko-KR" altLang="en-US" dirty="0">
                <a:solidFill>
                  <a:schemeClr val="tx2"/>
                </a:solidFill>
              </a:rPr>
              <a:t> 시작의 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의 멀티미디어 전송 프로토콜로서의 역할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어떻게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r>
              <a:rPr kumimoji="1" lang="ko-KR" altLang="en-US" dirty="0">
                <a:solidFill>
                  <a:schemeClr val="tx2"/>
                </a:solidFill>
              </a:rPr>
              <a:t>로 원격 서버에 있는 멀티미디어 리소스에 이름을 붙이는가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00843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7.11.5</a:t>
            </a:r>
            <a:r>
              <a:rPr kumimoji="1" lang="ko-KR" altLang="en-US" dirty="0">
                <a:solidFill>
                  <a:schemeClr val="tx2"/>
                </a:solidFill>
              </a:rPr>
              <a:t> 완전한 서버 신선도 알고리즘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생략 </a:t>
            </a:r>
            <a:r>
              <a:rPr kumimoji="1" lang="en-US" altLang="ko-KR" b="1" dirty="0">
                <a:solidFill>
                  <a:schemeClr val="tx2"/>
                </a:solidFill>
              </a:rPr>
              <a:t>(</a:t>
            </a:r>
            <a:r>
              <a:rPr kumimoji="1" lang="ko-KR" altLang="en-US" b="1" dirty="0">
                <a:solidFill>
                  <a:schemeClr val="tx2"/>
                </a:solidFill>
              </a:rPr>
              <a:t>도서 본문 참조</a:t>
            </a:r>
            <a:r>
              <a:rPr kumimoji="1" lang="en-US" altLang="ko-KR" b="1" dirty="0">
                <a:solidFill>
                  <a:schemeClr val="tx2"/>
                </a:solidFill>
              </a:rPr>
              <a:t>:</a:t>
            </a:r>
            <a:r>
              <a:rPr kumimoji="1" lang="ko-KR" altLang="en-US" b="1" dirty="0">
                <a:solidFill>
                  <a:schemeClr val="tx2"/>
                </a:solidFill>
              </a:rPr>
              <a:t> </a:t>
            </a:r>
            <a:r>
              <a:rPr kumimoji="1" lang="en-US" altLang="ko-KR" b="1">
                <a:solidFill>
                  <a:schemeClr val="tx2"/>
                </a:solidFill>
              </a:rPr>
              <a:t>P222 ~ 223)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81569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7.12</a:t>
            </a:r>
            <a:r>
              <a:rPr kumimoji="1" lang="ko-KR" altLang="en-US" dirty="0">
                <a:solidFill>
                  <a:schemeClr val="tx2"/>
                </a:solidFill>
              </a:rPr>
              <a:t> 캐시와 광고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캐시는 성능을 개선하고 트래픽을 줄인다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576120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7.12.1</a:t>
            </a:r>
            <a:r>
              <a:rPr kumimoji="1" lang="ko-KR" altLang="en-US" dirty="0">
                <a:solidFill>
                  <a:schemeClr val="tx2"/>
                </a:solidFill>
              </a:rPr>
              <a:t> 광고 회사의 딜레마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캐시는 원 서버가 실제 접근 횟수를 알 수 없게 숨길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접근 횟수에 따라 수익을 만들고 있다면 문제가 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0773332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7.12.2</a:t>
            </a:r>
            <a:r>
              <a:rPr kumimoji="1" lang="ko-KR" altLang="en-US" dirty="0">
                <a:solidFill>
                  <a:schemeClr val="tx2"/>
                </a:solidFill>
              </a:rPr>
              <a:t> 퍼블리셔의 응답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오늘날 광고 회사들은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dirty="0">
                <a:solidFill>
                  <a:schemeClr val="tx2"/>
                </a:solidFill>
              </a:rPr>
              <a:t> 뿐만 아니라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웹 브라우저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대상으로 캐시 무력화 기법을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이상적으로는 캐시가 모든 트래픽을 흡수하도록 놔두어야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대안으로 모든 접근에 대해 원 서버와 재검사하도록 캐시를 설정하면 서버 접근은 생기나 본문을 전송하지 않아 트래픽 개선은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다만 트랜잭션은 느리게 만든다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815113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7.12.3</a:t>
            </a:r>
            <a:r>
              <a:rPr kumimoji="1" lang="ko-KR" altLang="en-US" dirty="0">
                <a:solidFill>
                  <a:schemeClr val="tx2"/>
                </a:solidFill>
              </a:rPr>
              <a:t> 로그 마이그레이션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캐시 로그를 제공하는 방법이 있으나 크기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표준화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인증과 프라이버시 문제로 쉽지 않다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아직은 로그 재분산에 대한 적절한 방법이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9190011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7.12.4</a:t>
            </a:r>
            <a:r>
              <a:rPr kumimoji="1" lang="ko-KR" altLang="en-US" dirty="0">
                <a:solidFill>
                  <a:schemeClr val="tx2"/>
                </a:solidFill>
              </a:rPr>
              <a:t> 적중 측정과 사용량 제한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에 때때로 특정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대한 캐시 적중 횟수를 정기적으로 서버에게 돌려주는 </a:t>
            </a:r>
            <a:r>
              <a:rPr kumimoji="1" lang="en-US" altLang="ko-KR" dirty="0">
                <a:solidFill>
                  <a:schemeClr val="tx2"/>
                </a:solidFill>
              </a:rPr>
              <a:t>Meter</a:t>
            </a:r>
            <a:r>
              <a:rPr kumimoji="1" lang="ko-KR" altLang="en-US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dirty="0">
                <a:solidFill>
                  <a:schemeClr val="tx2"/>
                </a:solidFill>
              </a:rPr>
              <a:t> 하는 새 헤더를 추가한다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사용량 제한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서버는 캐시가 보고하기 전까지 문서를 제공할 수 있는 횟수나 소모할 수 있는 처리 시간을 제어할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76643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7.13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2"/>
              </a:rPr>
              <a:t>http://www.w3.org/Protocols/rfc2616/rfc2616.txt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3"/>
              </a:rPr>
              <a:t>http://www.ietf.org/rfc/rfc3040.txt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4"/>
              </a:rPr>
              <a:t>http://www.ietf.org/rfc/rfc3143.txt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5"/>
              </a:rPr>
              <a:t>http://www.squid-cache.org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362945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8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 err="1"/>
              <a:t>통합점</a:t>
            </a:r>
            <a:r>
              <a:rPr kumimoji="1" lang="en-US" altLang="ko-KR" sz="5400" dirty="0"/>
              <a:t>:</a:t>
            </a:r>
            <a:r>
              <a:rPr kumimoji="1" lang="ko-KR" altLang="en-US" sz="5400" dirty="0"/>
              <a:t> 게이트웨이</a:t>
            </a:r>
            <a:r>
              <a:rPr kumimoji="1" lang="en-US" altLang="ko-KR" sz="5400" dirty="0"/>
              <a:t>,</a:t>
            </a:r>
            <a:r>
              <a:rPr kumimoji="1" lang="ko-KR" altLang="en-US" sz="5400" dirty="0"/>
              <a:t> 터널</a:t>
            </a:r>
            <a:r>
              <a:rPr kumimoji="1" lang="en-US" altLang="ko-KR" sz="5400" dirty="0"/>
              <a:t>,</a:t>
            </a:r>
            <a:r>
              <a:rPr kumimoji="1" lang="ko-KR" altLang="en-US" sz="5400" dirty="0"/>
              <a:t> 릴레이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604692904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여러 종류의 리소스에 접근하는데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어떻게 사용되는가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다른 프로토콜이나 애플리케이션 간의 통신에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어떻게 사용되는가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학습할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게이트웨이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서로 다른 프로토콜과 애플리케이션 간의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인터페이스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 애플리케이션 인터페이스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서로 다른 형식의 웹 애플리케이션이 통신하는 데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터널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커넥션을 통해서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아닌 트래픽을 전송하는 데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릴레이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일종의 단순한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한 번에 한 개의 홉에 데이터를 전달하는 데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117499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8.1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신문, 스크린샷, 표지판이(가) 표시된 사진&#10;&#10;자동 생성된 설명">
            <a:extLst>
              <a:ext uri="{FF2B5EF4-FFF2-40B4-BE49-F238E27FC236}">
                <a16:creationId xmlns:a16="http://schemas.microsoft.com/office/drawing/2014/main" id="{2CB4F152-4894-A92F-72F7-D265CBE99A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57" b="1972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 lnSpcReduction="1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리소스를 받기 위한 경로를 안내하는 역할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동적인 컨텐츠를 생성하거나 데이터 베이스 질의 수행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클라이언트는 단순히 리소스를 요청하고 서버는 리소스를 얻기 위한 게이트웨이 인터페이스 역할을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531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/>
              <a:t>1</a:t>
            </a:r>
            <a:r>
              <a:rPr kumimoji="1" lang="ko-KR" altLang="en-US" sz="5400"/>
              <a:t>장</a:t>
            </a:r>
            <a:r>
              <a:rPr kumimoji="1" lang="en-US" altLang="ko-KR" sz="5400"/>
              <a:t>. HTTP </a:t>
            </a:r>
            <a:r>
              <a:rPr kumimoji="1" lang="ko-KR" altLang="en-US" sz="5400"/>
              <a:t>개관</a:t>
            </a:r>
            <a:endParaRPr kumimoji="1" lang="en-US" altLang="en-US" sz="5400"/>
          </a:p>
        </p:txBody>
      </p:sp>
    </p:spTree>
    <p:extLst>
      <p:ext uri="{BB962C8B-B14F-4D97-AF65-F5344CB8AC3E}">
        <p14:creationId xmlns:p14="http://schemas.microsoft.com/office/powerpoint/2010/main" val="25035504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32162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3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8.1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452886"/>
            <a:ext cx="4419600" cy="3795514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게이트웨이는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트래픽을 다른 프로토콜로 자동 변환하여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클라이언트가 다른 프로토콜을 알 필요 없이 서버에 접속할 수 있게 해준다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(a): HTTP -&gt; FTP </a:t>
            </a:r>
            <a:r>
              <a:rPr kumimoji="1" lang="ko-KR" altLang="en-US" sz="1800" dirty="0">
                <a:solidFill>
                  <a:schemeClr val="tx2"/>
                </a:solidFill>
              </a:rPr>
              <a:t>프로토콜 변환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(b):</a:t>
            </a:r>
            <a:r>
              <a:rPr kumimoji="1" lang="ko-KR" altLang="en-US" sz="1800" dirty="0">
                <a:solidFill>
                  <a:schemeClr val="tx2"/>
                </a:solidFill>
              </a:rPr>
              <a:t> 보안 가속기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웹 서버 바로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앞단에</a:t>
            </a:r>
            <a:r>
              <a:rPr kumimoji="1" lang="ko-KR" altLang="en-US" sz="1800" dirty="0">
                <a:solidFill>
                  <a:schemeClr val="tx2"/>
                </a:solidFill>
              </a:rPr>
              <a:t> 위치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(c): HTTP </a:t>
            </a:r>
            <a:r>
              <a:rPr kumimoji="1" lang="ko-KR" altLang="en-US" sz="1800" dirty="0">
                <a:solidFill>
                  <a:schemeClr val="tx2"/>
                </a:solidFill>
              </a:rPr>
              <a:t>클라이언트를 서버 측 애플리케이션에 연결</a:t>
            </a:r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353C39-30FF-AA51-6162-A1FF0CBB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167" y="732348"/>
            <a:ext cx="6174900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12972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8.1.1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 측 게이트웨이와 서버 측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게이트웨이는 한쪽에서는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로 통신하고 다른 한쪽에서는 다른 프로토콜로 통신한다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 경우 클라이언트 측 프로토콜과 서버 측 프로토콜을 </a:t>
            </a:r>
            <a:r>
              <a:rPr kumimoji="1" lang="en-US" altLang="ko-KR" dirty="0">
                <a:solidFill>
                  <a:schemeClr val="tx2"/>
                </a:solidFill>
              </a:rPr>
              <a:t>‘/’</a:t>
            </a:r>
            <a:r>
              <a:rPr kumimoji="1" lang="ko-KR" altLang="en-US" dirty="0">
                <a:solidFill>
                  <a:schemeClr val="tx2"/>
                </a:solidFill>
              </a:rPr>
              <a:t>로 구분해 기술한다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예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HTTP/NNTP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 측 게이트웨이는 클라이언트와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로 통신하고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서버와는 외래 프로토콜로 통신한다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 측 게이트웨이는 클라이언트와 외래 프로토콜로 통신하고 서버와는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로 통신한다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14114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1" name="Right Triangle 140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8.2</a:t>
            </a:r>
            <a:r>
              <a:rPr kumimoji="1" lang="ko-KR" altLang="en-US" dirty="0">
                <a:solidFill>
                  <a:schemeClr val="tx2"/>
                </a:solidFill>
              </a:rPr>
              <a:t> 프로토콜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 lnSpcReduction="1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브라우저에 명시적으로 설정하여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게이트웨로도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트래픽을 바로 보낼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en-US" altLang="ko-KR" sz="1800" dirty="0">
                <a:solidFill>
                  <a:schemeClr val="tx2"/>
                </a:solidFill>
              </a:rPr>
              <a:t>FTP</a:t>
            </a:r>
            <a:r>
              <a:rPr kumimoji="1" lang="ko-KR" altLang="en-US" sz="1800" dirty="0">
                <a:solidFill>
                  <a:schemeClr val="tx2"/>
                </a:solidFill>
              </a:rPr>
              <a:t> 프로토콜에 대한 게이트웨이를 설정하면 다른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에 대해서는 원 서버로 보내지만 </a:t>
            </a:r>
            <a:r>
              <a:rPr kumimoji="1" lang="en-US" altLang="ko-KR" sz="1800" dirty="0">
                <a:solidFill>
                  <a:schemeClr val="tx2"/>
                </a:solidFill>
              </a:rPr>
              <a:t>FTP 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포함한 요청은 설정된 게이트웨이 서버로 보낸다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EC720-C59F-BFAE-71B1-E0A131D80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940323"/>
            <a:ext cx="6795701" cy="312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01880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HTTP/*: </a:t>
            </a:r>
            <a:r>
              <a:rPr kumimoji="1" lang="ko-KR" altLang="en-US" dirty="0">
                <a:solidFill>
                  <a:schemeClr val="tx2"/>
                </a:solidFill>
              </a:rPr>
              <a:t>서버 측 웹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002076"/>
            <a:ext cx="4419600" cy="3684207"/>
          </a:xfrm>
        </p:spPr>
        <p:txBody>
          <a:bodyPr>
            <a:normAutofit fontScale="92500" lnSpcReduction="10000"/>
          </a:bodyPr>
          <a:lstStyle/>
          <a:p>
            <a:pPr lvl="4"/>
            <a:r>
              <a:rPr kumimoji="1" lang="ko-KR" altLang="en-US" sz="1700" dirty="0">
                <a:solidFill>
                  <a:schemeClr val="tx2"/>
                </a:solidFill>
              </a:rPr>
              <a:t>서버 측 웹 게이트웨이는 클라이언트로부터 </a:t>
            </a:r>
            <a:r>
              <a:rPr kumimoji="1" lang="en-US" altLang="ko-KR" sz="1700" dirty="0">
                <a:solidFill>
                  <a:schemeClr val="tx2"/>
                </a:solidFill>
              </a:rPr>
              <a:t>HTTP </a:t>
            </a:r>
            <a:r>
              <a:rPr kumimoji="1" lang="ko-KR" altLang="en-US" sz="1700" dirty="0">
                <a:solidFill>
                  <a:schemeClr val="tx2"/>
                </a:solidFill>
              </a:rPr>
              <a:t>원 서버 영역으로 들어오는 시점에 클라이언트 측의 </a:t>
            </a:r>
            <a:r>
              <a:rPr kumimoji="1" lang="en-US" altLang="ko-KR" sz="1700" dirty="0">
                <a:solidFill>
                  <a:schemeClr val="tx2"/>
                </a:solidFill>
              </a:rPr>
              <a:t>HTTP </a:t>
            </a:r>
            <a:r>
              <a:rPr kumimoji="1" lang="ko-KR" altLang="en-US" sz="1700" dirty="0">
                <a:solidFill>
                  <a:schemeClr val="tx2"/>
                </a:solidFill>
              </a:rPr>
              <a:t>요청을 외래 프로토콜로 전환한다</a:t>
            </a:r>
            <a:r>
              <a:rPr kumimoji="1" lang="en-US" altLang="ko-KR" sz="1700" dirty="0">
                <a:solidFill>
                  <a:schemeClr val="tx2"/>
                </a:solidFill>
              </a:rPr>
              <a:t>.</a:t>
            </a:r>
          </a:p>
          <a:p>
            <a:pPr lvl="4"/>
            <a:r>
              <a:rPr kumimoji="1" lang="ko-KR" altLang="en-US" sz="1700" dirty="0">
                <a:solidFill>
                  <a:schemeClr val="tx2"/>
                </a:solidFill>
              </a:rPr>
              <a:t>게이트웨이가 하는 일</a:t>
            </a:r>
            <a:r>
              <a:rPr kumimoji="1" lang="en-US" altLang="ko-KR" sz="1700" dirty="0">
                <a:solidFill>
                  <a:schemeClr val="tx2"/>
                </a:solidFill>
              </a:rPr>
              <a:t>(</a:t>
            </a:r>
            <a:r>
              <a:rPr kumimoji="1" lang="ko-KR" altLang="en-US" sz="1700" dirty="0">
                <a:solidFill>
                  <a:schemeClr val="tx2"/>
                </a:solidFill>
              </a:rPr>
              <a:t>우측 그림에서</a:t>
            </a:r>
            <a:r>
              <a:rPr kumimoji="1" lang="en-US" altLang="ko-KR" sz="1700" dirty="0">
                <a:solidFill>
                  <a:schemeClr val="tx2"/>
                </a:solidFill>
              </a:rPr>
              <a:t>)</a:t>
            </a:r>
            <a:br>
              <a:rPr kumimoji="1" lang="en-US" altLang="ko-KR" sz="2000" dirty="0">
                <a:solidFill>
                  <a:schemeClr val="tx2"/>
                </a:solidFill>
              </a:rPr>
            </a:br>
            <a:r>
              <a:rPr kumimoji="1" lang="en-US" altLang="ko-KR" sz="1200" dirty="0">
                <a:solidFill>
                  <a:schemeClr val="tx2"/>
                </a:solidFill>
              </a:rPr>
              <a:t>-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USER/PASS</a:t>
            </a:r>
            <a:r>
              <a:rPr kumimoji="1" lang="ko-KR" altLang="en-US" sz="1200" dirty="0">
                <a:solidFill>
                  <a:schemeClr val="tx2"/>
                </a:solidFill>
              </a:rPr>
              <a:t> 명령을 보내 서버에 로그인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dirty="0">
                <a:solidFill>
                  <a:schemeClr val="tx2"/>
                </a:solidFill>
              </a:rPr>
              <a:t>-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CWD</a:t>
            </a:r>
            <a:r>
              <a:rPr kumimoji="1" lang="ko-KR" altLang="en-US" sz="1200" dirty="0">
                <a:solidFill>
                  <a:schemeClr val="tx2"/>
                </a:solidFill>
              </a:rPr>
              <a:t> 명령을 통해 서버의 적절한 위치로 이동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dirty="0">
                <a:solidFill>
                  <a:schemeClr val="tx2"/>
                </a:solidFill>
              </a:rPr>
              <a:t>-</a:t>
            </a:r>
            <a:r>
              <a:rPr kumimoji="1" lang="ko-KR" altLang="en-US" sz="1200" dirty="0">
                <a:solidFill>
                  <a:schemeClr val="tx2"/>
                </a:solidFill>
              </a:rPr>
              <a:t> 다운로드 형식 지정</a:t>
            </a:r>
            <a:r>
              <a:rPr kumimoji="1" lang="en-US" altLang="ko-KR" sz="1200" dirty="0">
                <a:solidFill>
                  <a:schemeClr val="tx2"/>
                </a:solidFill>
              </a:rPr>
              <a:t>(ASCII)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dirty="0">
                <a:solidFill>
                  <a:schemeClr val="tx2"/>
                </a:solidFill>
              </a:rPr>
              <a:t>-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MDTM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200" dirty="0">
                <a:solidFill>
                  <a:schemeClr val="tx2"/>
                </a:solidFill>
              </a:rPr>
              <a:t> 문서의 최근 수정 시간을 가져옴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dirty="0">
                <a:solidFill>
                  <a:schemeClr val="tx2"/>
                </a:solidFill>
              </a:rPr>
              <a:t>-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PASV</a:t>
            </a:r>
            <a:r>
              <a:rPr kumimoji="1" lang="ko-KR" altLang="en-US" sz="1200" dirty="0">
                <a:solidFill>
                  <a:schemeClr val="tx2"/>
                </a:solidFill>
              </a:rPr>
              <a:t>로 서버에 수동형 데이터 검색 통지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dirty="0">
                <a:solidFill>
                  <a:schemeClr val="tx2"/>
                </a:solidFill>
              </a:rPr>
              <a:t>-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RETR</a:t>
            </a:r>
            <a:r>
              <a:rPr kumimoji="1" lang="ko-KR" altLang="en-US" sz="1200" dirty="0">
                <a:solidFill>
                  <a:schemeClr val="tx2"/>
                </a:solidFill>
              </a:rPr>
              <a:t>로 객체 검색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dirty="0">
                <a:solidFill>
                  <a:schemeClr val="tx2"/>
                </a:solidFill>
              </a:rPr>
              <a:t>-</a:t>
            </a:r>
            <a:r>
              <a:rPr kumimoji="1" lang="ko-KR" altLang="en-US" sz="1200" dirty="0">
                <a:solidFill>
                  <a:schemeClr val="tx2"/>
                </a:solidFill>
              </a:rPr>
              <a:t> 제어 채널에 반환된 포트로 </a:t>
            </a:r>
            <a:r>
              <a:rPr kumimoji="1" lang="en-US" altLang="ko-KR" sz="1200" dirty="0">
                <a:solidFill>
                  <a:schemeClr val="tx2"/>
                </a:solidFill>
              </a:rPr>
              <a:t>FTP</a:t>
            </a:r>
            <a:r>
              <a:rPr kumimoji="1" lang="ko-KR" altLang="en-US" sz="1200" dirty="0">
                <a:solidFill>
                  <a:schemeClr val="tx2"/>
                </a:solidFill>
              </a:rPr>
              <a:t> 서버에 데이터 커넥션 연결하여 채널이 열리면 데이터 전송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700" dirty="0">
                <a:solidFill>
                  <a:schemeClr val="tx2"/>
                </a:solidFill>
              </a:rPr>
              <a:t>게이트웨이는 데이터를 </a:t>
            </a:r>
            <a:r>
              <a:rPr kumimoji="1" lang="ko-KR" altLang="en-US" sz="1700" dirty="0" err="1">
                <a:solidFill>
                  <a:schemeClr val="tx2"/>
                </a:solidFill>
              </a:rPr>
              <a:t>받는대로</a:t>
            </a:r>
            <a:r>
              <a:rPr kumimoji="1" lang="ko-KR" altLang="en-US" sz="1700" dirty="0">
                <a:solidFill>
                  <a:schemeClr val="tx2"/>
                </a:solidFill>
              </a:rPr>
              <a:t> </a:t>
            </a:r>
            <a:r>
              <a:rPr kumimoji="1" lang="en-US" altLang="ko-KR" sz="1700" dirty="0">
                <a:solidFill>
                  <a:schemeClr val="tx2"/>
                </a:solidFill>
              </a:rPr>
              <a:t>HTTP </a:t>
            </a:r>
            <a:r>
              <a:rPr kumimoji="1" lang="ko-KR" altLang="en-US" sz="1700" dirty="0">
                <a:solidFill>
                  <a:schemeClr val="tx2"/>
                </a:solidFill>
              </a:rPr>
              <a:t>응답에 실어 클라이언트에게 전송</a:t>
            </a:r>
            <a:endParaRPr kumimoji="1" lang="en-US" altLang="ko-KR" sz="17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753482-6BD8-8E17-139A-0576DA3D1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2101721"/>
            <a:ext cx="6795701" cy="28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78182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>
                <a:solidFill>
                  <a:schemeClr val="tx2"/>
                </a:solidFill>
              </a:rPr>
              <a:t>8.2.2</a:t>
            </a:r>
            <a:r>
              <a:rPr kumimoji="1" lang="ko-KR" altLang="en-US" sz="3700">
                <a:solidFill>
                  <a:schemeClr val="tx2"/>
                </a:solidFill>
              </a:rPr>
              <a:t> </a:t>
            </a:r>
            <a:r>
              <a:rPr kumimoji="1" lang="en-US" altLang="ko-KR" sz="3700">
                <a:solidFill>
                  <a:schemeClr val="tx2"/>
                </a:solidFill>
              </a:rPr>
              <a:t>HTTP/HTTPS: </a:t>
            </a:r>
            <a:r>
              <a:rPr kumimoji="1" lang="ko-KR" altLang="en-US" sz="3700">
                <a:solidFill>
                  <a:schemeClr val="tx2"/>
                </a:solidFill>
              </a:rPr>
              <a:t>서버 측 보안 게이트웨이</a:t>
            </a:r>
            <a:endParaRPr kumimoji="1" lang="ko-Kore-KR" altLang="en-US" sz="370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>
                <a:solidFill>
                  <a:schemeClr val="tx2"/>
                </a:solidFill>
              </a:rPr>
              <a:t>기업 내부의 모든 웹 요청을 암호화 하여 개인 정보 보호와 보안을 제공하는 게이트웨이</a:t>
            </a:r>
            <a:endParaRPr kumimoji="1" lang="en-US" altLang="ko-KR" sz="180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7D1EB6-3296-6272-0B07-3C9D8834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2373550"/>
            <a:ext cx="6795701" cy="2259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728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2" name="Rectangle 11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6" name="Right Triangle 1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 dirty="0">
                <a:solidFill>
                  <a:schemeClr val="tx2"/>
                </a:solidFill>
              </a:rPr>
              <a:t>8.2.3</a:t>
            </a:r>
            <a:r>
              <a:rPr kumimoji="1" lang="ko-KR" altLang="en-US" sz="3700" dirty="0">
                <a:solidFill>
                  <a:schemeClr val="tx2"/>
                </a:solidFill>
              </a:rPr>
              <a:t> </a:t>
            </a:r>
            <a:r>
              <a:rPr kumimoji="1" lang="en-US" altLang="ko-KR" sz="3700" dirty="0">
                <a:solidFill>
                  <a:schemeClr val="tx2"/>
                </a:solidFill>
              </a:rPr>
              <a:t>HTTPS/HTTP: </a:t>
            </a:r>
            <a:r>
              <a:rPr kumimoji="1" lang="ko-KR" altLang="en-US" sz="3700" dirty="0">
                <a:solidFill>
                  <a:schemeClr val="tx2"/>
                </a:solidFill>
              </a:rPr>
              <a:t>클라이언트 측 보안 가속 게이트웨이</a:t>
            </a:r>
            <a:endParaRPr kumimoji="1" lang="ko-Kore-KR" altLang="en-US" sz="37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서버의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앞단에</a:t>
            </a:r>
            <a:r>
              <a:rPr kumimoji="1" lang="ko-KR" altLang="en-US" sz="1800" dirty="0">
                <a:solidFill>
                  <a:schemeClr val="tx2"/>
                </a:solidFill>
              </a:rPr>
              <a:t> 위치하고 보이지 않는 인터셉트 게이트웨이나 리버스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800" dirty="0">
                <a:solidFill>
                  <a:schemeClr val="tx2"/>
                </a:solidFill>
              </a:rPr>
              <a:t> 역할을 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rgbClr val="FF0000"/>
                </a:solidFill>
              </a:rPr>
              <a:t>안전하지 않은 외부에서는 </a:t>
            </a:r>
            <a:r>
              <a:rPr kumimoji="1" lang="en-US" altLang="ko-KR" sz="1800" dirty="0">
                <a:solidFill>
                  <a:srgbClr val="FF0000"/>
                </a:solidFill>
              </a:rPr>
              <a:t>HTTPS</a:t>
            </a:r>
            <a:r>
              <a:rPr kumimoji="1" lang="ko-KR" altLang="en-US" sz="1800" dirty="0">
                <a:solidFill>
                  <a:srgbClr val="FF0000"/>
                </a:solidFill>
              </a:rPr>
              <a:t>로</a:t>
            </a:r>
            <a:r>
              <a:rPr kumimoji="1" lang="en-US" altLang="ko-KR" sz="1800" dirty="0">
                <a:solidFill>
                  <a:srgbClr val="FF0000"/>
                </a:solidFill>
              </a:rPr>
              <a:t>,</a:t>
            </a:r>
            <a:r>
              <a:rPr kumimoji="1" lang="ko-KR" altLang="en-US" sz="1800" dirty="0">
                <a:solidFill>
                  <a:srgbClr val="FF0000"/>
                </a:solidFill>
              </a:rPr>
              <a:t> 비교적 안전한 내부망에서는 </a:t>
            </a:r>
            <a:r>
              <a:rPr kumimoji="1" lang="en-US" altLang="ko-KR" sz="1800" dirty="0">
                <a:solidFill>
                  <a:srgbClr val="FF0000"/>
                </a:solidFill>
              </a:rPr>
              <a:t>HTTP</a:t>
            </a:r>
            <a:r>
              <a:rPr kumimoji="1" lang="ko-KR" altLang="en-US" sz="1800" dirty="0">
                <a:solidFill>
                  <a:srgbClr val="FF0000"/>
                </a:solidFill>
              </a:rPr>
              <a:t>로 통신</a:t>
            </a:r>
            <a:r>
              <a:rPr kumimoji="1" lang="en-US" altLang="ko-KR" sz="1800" dirty="0">
                <a:solidFill>
                  <a:srgbClr val="FF0000"/>
                </a:solidFill>
              </a:rPr>
              <a:t>(</a:t>
            </a:r>
            <a:r>
              <a:rPr kumimoji="1" lang="ko-KR" altLang="en-US" sz="1800" dirty="0">
                <a:solidFill>
                  <a:srgbClr val="FF0000"/>
                </a:solidFill>
              </a:rPr>
              <a:t>게이트웨이와 원 서버 간의 네트워크가 안전함을 보장해야 함</a:t>
            </a:r>
            <a:r>
              <a:rPr kumimoji="1" lang="en-US" altLang="ko-KR" sz="1800" dirty="0">
                <a:solidFill>
                  <a:srgbClr val="FF0000"/>
                </a:solidFill>
              </a:rPr>
              <a:t>)</a:t>
            </a: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E7713E-ED18-4F48-827F-B5A98D51A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2237635"/>
            <a:ext cx="6795701" cy="253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277999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8.3</a:t>
            </a:r>
            <a:r>
              <a:rPr kumimoji="1" lang="ko-KR" altLang="en-US" dirty="0">
                <a:solidFill>
                  <a:schemeClr val="tx2"/>
                </a:solidFill>
              </a:rPr>
              <a:t> 리소스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 fontScale="92500" lnSpcReduction="2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애플리케이션 서버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-</a:t>
            </a:r>
            <a:r>
              <a:rPr kumimoji="1" lang="ko-KR" altLang="en-US" sz="1800" dirty="0">
                <a:solidFill>
                  <a:schemeClr val="tx2"/>
                </a:solidFill>
              </a:rPr>
              <a:t> 게이트웨이의 가장 일반적인 형태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-</a:t>
            </a:r>
            <a:r>
              <a:rPr kumimoji="1" lang="ko-KR" altLang="en-US" sz="1800" dirty="0">
                <a:solidFill>
                  <a:schemeClr val="tx2"/>
                </a:solidFill>
              </a:rPr>
              <a:t> 목적지 서버와 게이트웨이 서버를 하나의 서버로 결합</a:t>
            </a:r>
            <a:br>
              <a:rPr kumimoji="1" lang="en-US" altLang="ko-KR" sz="1800" dirty="0">
                <a:solidFill>
                  <a:schemeClr val="tx2"/>
                </a:solidFill>
              </a:rPr>
            </a:br>
            <a:r>
              <a:rPr kumimoji="1" lang="en-US" altLang="ko-KR" sz="1800" dirty="0">
                <a:solidFill>
                  <a:schemeClr val="tx2"/>
                </a:solidFill>
              </a:rPr>
              <a:t>-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800" dirty="0">
                <a:solidFill>
                  <a:schemeClr val="tx2"/>
                </a:solidFill>
              </a:rPr>
              <a:t> 통해 서버와 통신하고 서버 측에 있는 애플리케이션 프로그램에 연결하는 서버 측 게이트웨이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최초의 </a:t>
            </a:r>
            <a:r>
              <a:rPr kumimoji="1" lang="en-US" altLang="ko-KR" sz="1800" dirty="0">
                <a:solidFill>
                  <a:schemeClr val="tx2"/>
                </a:solidFill>
              </a:rPr>
              <a:t>API</a:t>
            </a:r>
            <a:r>
              <a:rPr kumimoji="1" lang="ko-KR" altLang="en-US" sz="1800" dirty="0">
                <a:solidFill>
                  <a:schemeClr val="tx2"/>
                </a:solidFill>
              </a:rPr>
              <a:t>는 </a:t>
            </a:r>
            <a:r>
              <a:rPr kumimoji="1" lang="en-US" altLang="ko-KR" sz="1800" dirty="0">
                <a:solidFill>
                  <a:schemeClr val="tx2"/>
                </a:solidFill>
              </a:rPr>
              <a:t>CGI(Common Gateway Interface)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A831AC-E70B-1A4B-2174-2CC1C746B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494" y="3590975"/>
            <a:ext cx="5992785" cy="30585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23B01B-A202-603B-1CB9-576DA670E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175" y="277705"/>
            <a:ext cx="5995107" cy="292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009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8.3.1</a:t>
            </a:r>
            <a:r>
              <a:rPr kumimoji="1" lang="ko-KR" altLang="en-US" dirty="0">
                <a:solidFill>
                  <a:schemeClr val="tx2"/>
                </a:solidFill>
              </a:rPr>
              <a:t> 공용 게이트웨이 인터페이스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최초의 서버 확장이자 지금까지도 가장 널리 쓰이는 서버 확장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CGI</a:t>
            </a:r>
            <a:r>
              <a:rPr kumimoji="1" lang="ko-KR" altLang="en-US" dirty="0">
                <a:solidFill>
                  <a:schemeClr val="tx2"/>
                </a:solidFill>
              </a:rPr>
              <a:t>의 동작은 사용자에게 보이지 않는다</a:t>
            </a:r>
            <a:r>
              <a:rPr kumimoji="1" lang="en-US" altLang="ko-KR" dirty="0">
                <a:solidFill>
                  <a:schemeClr val="tx2"/>
                </a:solidFill>
              </a:rPr>
              <a:t>(URL</a:t>
            </a:r>
            <a:r>
              <a:rPr kumimoji="1" lang="ko-KR" altLang="en-US" dirty="0">
                <a:solidFill>
                  <a:schemeClr val="tx2"/>
                </a:solidFill>
              </a:rPr>
              <a:t>에 포함된 </a:t>
            </a:r>
            <a:r>
              <a:rPr kumimoji="1" lang="en-US" altLang="ko-KR" dirty="0" err="1">
                <a:solidFill>
                  <a:schemeClr val="tx2"/>
                </a:solidFill>
              </a:rPr>
              <a:t>cgi</a:t>
            </a:r>
            <a:r>
              <a:rPr kumimoji="1" lang="en-US" altLang="ko-KR" dirty="0">
                <a:solidFill>
                  <a:schemeClr val="tx2"/>
                </a:solidFill>
              </a:rPr>
              <a:t>, ?</a:t>
            </a:r>
            <a:r>
              <a:rPr kumimoji="1" lang="ko-KR" altLang="en-US" dirty="0">
                <a:solidFill>
                  <a:schemeClr val="tx2"/>
                </a:solidFill>
              </a:rPr>
              <a:t> 등으로 짐작 가능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모든 요청에 대해 새로운 프로세스를 만듦으로 인해 부하가 심하다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대안으로 </a:t>
            </a:r>
            <a:r>
              <a:rPr kumimoji="1" lang="ko-KR" altLang="en-US" dirty="0" err="1">
                <a:solidFill>
                  <a:schemeClr val="tx2"/>
                </a:solidFill>
              </a:rPr>
              <a:t>데몬으로</a:t>
            </a:r>
            <a:r>
              <a:rPr kumimoji="1" lang="ko-KR" altLang="en-US" dirty="0">
                <a:solidFill>
                  <a:schemeClr val="tx2"/>
                </a:solidFill>
              </a:rPr>
              <a:t> 작동하는 </a:t>
            </a:r>
            <a:r>
              <a:rPr kumimoji="1" lang="en-US" altLang="ko-KR" dirty="0">
                <a:solidFill>
                  <a:schemeClr val="tx2"/>
                </a:solidFill>
              </a:rPr>
              <a:t>Fast CGI</a:t>
            </a:r>
            <a:r>
              <a:rPr kumimoji="1" lang="ko-KR" altLang="en-US" dirty="0">
                <a:solidFill>
                  <a:schemeClr val="tx2"/>
                </a:solidFill>
              </a:rPr>
              <a:t> 개발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52621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8.3.2</a:t>
            </a:r>
            <a:r>
              <a:rPr kumimoji="1" lang="ko-KR" altLang="en-US" dirty="0">
                <a:solidFill>
                  <a:schemeClr val="tx2"/>
                </a:solidFill>
              </a:rPr>
              <a:t> 서버 확장 </a:t>
            </a:r>
            <a:r>
              <a:rPr kumimoji="1" lang="en-US" altLang="ko-KR" dirty="0">
                <a:solidFill>
                  <a:schemeClr val="tx2"/>
                </a:solidFill>
              </a:rPr>
              <a:t>API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프로그래머가 자신의 코드를 서버에 연결하거나 서버의 컴포넌트를 자신이 만든 것으로 교체할 수 있도록 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대표적인 예는 마이크로소프트의 </a:t>
            </a:r>
            <a:r>
              <a:rPr kumimoji="1" lang="ko-KR" altLang="en-US" dirty="0" err="1">
                <a:solidFill>
                  <a:schemeClr val="tx2"/>
                </a:solidFill>
              </a:rPr>
              <a:t>프론트페이지</a:t>
            </a:r>
            <a:r>
              <a:rPr kumimoji="1" lang="ko-KR" altLang="en-US" dirty="0">
                <a:solidFill>
                  <a:schemeClr val="tx2"/>
                </a:solidFill>
              </a:rPr>
              <a:t> 서버 확장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436152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8.4</a:t>
            </a:r>
            <a:r>
              <a:rPr kumimoji="1" lang="ko-KR" altLang="en-US" dirty="0">
                <a:solidFill>
                  <a:schemeClr val="tx2"/>
                </a:solidFill>
              </a:rPr>
              <a:t> 애플리케이션 인터페이스와 웹 서비스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애플리케이션을 연결하면서 발생하는 문제 중 하나는 두 애플리케이션 간의 프로토콜 인터페이스를 맞추는 일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웹 서비스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애플리케이션이 정보를 공유하는데 사용하는 새로운 메커니즘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예</a:t>
            </a:r>
            <a:r>
              <a:rPr kumimoji="1" lang="en-US" altLang="ko-KR" sz="2400" dirty="0">
                <a:solidFill>
                  <a:schemeClr val="tx2"/>
                </a:solidFill>
              </a:rPr>
              <a:t>)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SOAP(Simple Object Access Protocol)</a:t>
            </a:r>
            <a:r>
              <a:rPr kumimoji="1" lang="ko-KR" altLang="en-US" sz="2400" dirty="0">
                <a:solidFill>
                  <a:schemeClr val="tx2"/>
                </a:solidFill>
              </a:rPr>
              <a:t>은 </a:t>
            </a: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 메시지에 </a:t>
            </a:r>
            <a:r>
              <a:rPr kumimoji="1" lang="en-US" altLang="ko-KR" sz="2400" dirty="0">
                <a:solidFill>
                  <a:schemeClr val="tx2"/>
                </a:solidFill>
              </a:rPr>
              <a:t>XML</a:t>
            </a:r>
            <a:r>
              <a:rPr kumimoji="1" lang="ko-KR" altLang="en-US" sz="2400" dirty="0">
                <a:solidFill>
                  <a:schemeClr val="tx2"/>
                </a:solidFill>
              </a:rPr>
              <a:t> 데이터를 담는 방식에 대한 표준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843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프로토콜에 대한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 Pocket Reference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도서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참고 사이트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http://www.ietf.org/rfc/rfc2616.txt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현재 버전에 대한 공식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http://www.ietf.org/rfc/rfc1945.txt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서술한 정보성 </a:t>
            </a:r>
            <a:r>
              <a:rPr kumimoji="1" lang="en-US" altLang="ko-KR" sz="1400" dirty="0">
                <a:solidFill>
                  <a:schemeClr val="tx2"/>
                </a:solidFill>
              </a:rPr>
              <a:t>RFC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http://www.w3.org/Protocols/HTTP/AsImplemented.html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HTTP/0.9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설명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707507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8.5</a:t>
            </a:r>
            <a:r>
              <a:rPr kumimoji="1" lang="ko-KR" altLang="en-US" dirty="0">
                <a:solidFill>
                  <a:schemeClr val="tx2"/>
                </a:solidFill>
              </a:rPr>
              <a:t> 터널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 프로토콜을 지원하지 않는 애플리케이션에 </a:t>
            </a: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 애플리케이션을 이용하여 접근하는 방법 제공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주로 </a:t>
            </a: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 커넥션 안에 </a:t>
            </a: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가 아닌 트래픽을 얹기 위해 사용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5366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3700" dirty="0">
                <a:solidFill>
                  <a:schemeClr val="tx2"/>
                </a:solidFill>
              </a:rPr>
              <a:t>8.5.1</a:t>
            </a:r>
            <a:r>
              <a:rPr kumimoji="1" lang="ko-KR" altLang="en-US" sz="3700" dirty="0">
                <a:solidFill>
                  <a:schemeClr val="tx2"/>
                </a:solidFill>
              </a:rPr>
              <a:t> </a:t>
            </a:r>
            <a:r>
              <a:rPr kumimoji="1" lang="en-US" altLang="ko-KR" sz="3700" dirty="0">
                <a:solidFill>
                  <a:schemeClr val="tx2"/>
                </a:solidFill>
              </a:rPr>
              <a:t>CONNECT</a:t>
            </a:r>
            <a:r>
              <a:rPr kumimoji="1" lang="ko-KR" altLang="en-US" sz="3700" dirty="0">
                <a:solidFill>
                  <a:schemeClr val="tx2"/>
                </a:solidFill>
              </a:rPr>
              <a:t>로 </a:t>
            </a:r>
            <a:r>
              <a:rPr kumimoji="1" lang="en-US" altLang="ko-KR" sz="3700" dirty="0">
                <a:solidFill>
                  <a:schemeClr val="tx2"/>
                </a:solidFill>
              </a:rPr>
              <a:t>HTTP</a:t>
            </a:r>
            <a:r>
              <a:rPr kumimoji="1" lang="ko-KR" altLang="en-US" sz="3700" dirty="0">
                <a:solidFill>
                  <a:schemeClr val="tx2"/>
                </a:solidFill>
              </a:rPr>
              <a:t> 터널 커넥션 맺기</a:t>
            </a:r>
            <a:endParaRPr kumimoji="1" lang="ko-Kore-KR" altLang="en-US" sz="3700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 fontScale="85000" lnSpcReduction="1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터널은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의 </a:t>
            </a:r>
            <a:r>
              <a:rPr kumimoji="1" lang="en-US" altLang="ko-KR" sz="1800" dirty="0">
                <a:solidFill>
                  <a:schemeClr val="tx2"/>
                </a:solidFill>
              </a:rPr>
              <a:t>CONNECT</a:t>
            </a:r>
            <a:r>
              <a:rPr kumimoji="1" lang="ko-KR" altLang="en-US" sz="1800" dirty="0">
                <a:solidFill>
                  <a:schemeClr val="tx2"/>
                </a:solidFill>
              </a:rPr>
              <a:t> 메서드를 사용하여 커넥션을 맺는다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en-US" altLang="ko-KR" sz="1800" dirty="0">
                <a:solidFill>
                  <a:schemeClr val="tx2"/>
                </a:solidFill>
              </a:rPr>
              <a:t>CONNECT</a:t>
            </a:r>
            <a:r>
              <a:rPr kumimoji="1" lang="ko-KR" altLang="en-US" sz="1800" dirty="0">
                <a:solidFill>
                  <a:schemeClr val="tx2"/>
                </a:solidFill>
              </a:rPr>
              <a:t> 메서드는 터널 게이트웨이가 임의의 목적 서버와 포트에 </a:t>
            </a:r>
            <a:r>
              <a:rPr kumimoji="1" lang="en-US" altLang="ko-KR" sz="1800" dirty="0">
                <a:solidFill>
                  <a:schemeClr val="tx2"/>
                </a:solidFill>
              </a:rPr>
              <a:t>TCP</a:t>
            </a:r>
            <a:r>
              <a:rPr kumimoji="1" lang="ko-KR" altLang="en-US" sz="1800" dirty="0">
                <a:solidFill>
                  <a:schemeClr val="tx2"/>
                </a:solidFill>
              </a:rPr>
              <a:t> 커넥션을 맺고 클라이언트와 서버 간에 오가는 데이터를 무조건 전달하기를 요청한다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en-US" altLang="ko-KR" sz="1800" dirty="0">
                <a:solidFill>
                  <a:schemeClr val="tx2"/>
                </a:solidFill>
              </a:rPr>
              <a:t>CONNECT</a:t>
            </a:r>
            <a:r>
              <a:rPr kumimoji="1" lang="ko-KR" altLang="en-US" sz="1800" dirty="0">
                <a:solidFill>
                  <a:schemeClr val="tx2"/>
                </a:solidFill>
              </a:rPr>
              <a:t> 메서드는 모든 서버나 프로토콜에 </a:t>
            </a:r>
            <a:r>
              <a:rPr kumimoji="1" lang="en-US" altLang="ko-KR" sz="1800" dirty="0">
                <a:solidFill>
                  <a:schemeClr val="tx2"/>
                </a:solidFill>
              </a:rPr>
              <a:t>TCP</a:t>
            </a:r>
            <a:r>
              <a:rPr kumimoji="1" lang="ko-KR" altLang="en-US" sz="1800" dirty="0">
                <a:solidFill>
                  <a:schemeClr val="tx2"/>
                </a:solidFill>
              </a:rPr>
              <a:t> 커넥션을 맺는데 사용 가능하다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430CF9B-B348-B065-7711-68BD7D9C8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612" y="732348"/>
            <a:ext cx="6578010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40510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8.5.1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CONNECT</a:t>
            </a:r>
            <a:r>
              <a:rPr kumimoji="1" lang="ko-KR" altLang="en-US" dirty="0">
                <a:solidFill>
                  <a:schemeClr val="tx2"/>
                </a:solidFill>
              </a:rPr>
              <a:t>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터널 커넥션 맺기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CONNECT</a:t>
            </a:r>
            <a:r>
              <a:rPr kumimoji="1" lang="ko-KR" altLang="en-US" dirty="0">
                <a:solidFill>
                  <a:schemeClr val="tx2"/>
                </a:solidFill>
              </a:rPr>
              <a:t> 요청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시작줄을 제외하고는 다른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메서드와 같다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CONNECT</a:t>
            </a:r>
            <a:r>
              <a:rPr kumimoji="1" lang="ko-KR" altLang="en-US" dirty="0">
                <a:solidFill>
                  <a:schemeClr val="tx2"/>
                </a:solidFill>
              </a:rPr>
              <a:t> 응답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일반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메시지와 같이 </a:t>
            </a:r>
            <a:r>
              <a:rPr kumimoji="1" lang="en-US" altLang="ko-KR" dirty="0">
                <a:solidFill>
                  <a:schemeClr val="tx2"/>
                </a:solidFill>
              </a:rPr>
              <a:t>200</a:t>
            </a:r>
            <a:r>
              <a:rPr kumimoji="1" lang="ko-KR" altLang="en-US" dirty="0">
                <a:solidFill>
                  <a:schemeClr val="tx2"/>
                </a:solidFill>
              </a:rPr>
              <a:t> 응답 코드는 성공이다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사유 구절은 </a:t>
            </a:r>
            <a:r>
              <a:rPr kumimoji="1" lang="en-US" altLang="ko-KR" dirty="0">
                <a:solidFill>
                  <a:schemeClr val="tx2"/>
                </a:solidFill>
              </a:rPr>
              <a:t>“Connection Established”</a:t>
            </a:r>
            <a:r>
              <a:rPr kumimoji="1" lang="ko-KR" altLang="en-US" dirty="0">
                <a:solidFill>
                  <a:schemeClr val="tx2"/>
                </a:solidFill>
              </a:rPr>
              <a:t>로 기술된다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커넥션이 바이트를 그대로 전달하므로 </a:t>
            </a:r>
            <a:r>
              <a:rPr kumimoji="1" lang="en-US" altLang="ko-KR" dirty="0">
                <a:solidFill>
                  <a:schemeClr val="tx2"/>
                </a:solidFill>
              </a:rPr>
              <a:t>Content-Type</a:t>
            </a:r>
            <a:r>
              <a:rPr kumimoji="1" lang="ko-KR" altLang="en-US" dirty="0">
                <a:solidFill>
                  <a:schemeClr val="tx2"/>
                </a:solidFill>
              </a:rPr>
              <a:t> 헤더를 포함할 필요는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6750226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8.5.2</a:t>
            </a:r>
            <a:r>
              <a:rPr kumimoji="1" lang="ko-KR" altLang="en-US" dirty="0">
                <a:solidFill>
                  <a:schemeClr val="tx2"/>
                </a:solidFill>
              </a:rPr>
              <a:t> 데이터 </a:t>
            </a:r>
            <a:r>
              <a:rPr kumimoji="1" lang="ko-KR" altLang="en-US" dirty="0" err="1">
                <a:solidFill>
                  <a:schemeClr val="tx2"/>
                </a:solidFill>
              </a:rPr>
              <a:t>터널링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시간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커넥션 관리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터널을 통해 전달되는 데이터는 게이트웨이에서 볼 수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성능을 높이기 위해 클라이언트는 </a:t>
            </a:r>
            <a:r>
              <a:rPr kumimoji="1" lang="en-US" altLang="ko-KR" dirty="0">
                <a:solidFill>
                  <a:schemeClr val="tx2"/>
                </a:solidFill>
              </a:rPr>
              <a:t>CONNECT</a:t>
            </a:r>
            <a:r>
              <a:rPr kumimoji="1" lang="ko-KR" altLang="en-US" dirty="0">
                <a:solidFill>
                  <a:schemeClr val="tx2"/>
                </a:solidFill>
              </a:rPr>
              <a:t> 요청을 보낸 후 응답을 기다리지 않고 터널 데이터를 전송할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게이트웨이는 커넥션이 맺어지는 대로 헤더를 포함한 </a:t>
            </a:r>
            <a:r>
              <a:rPr kumimoji="1" lang="ko-KR" altLang="en-US" dirty="0" err="1">
                <a:solidFill>
                  <a:schemeClr val="tx2"/>
                </a:solidFill>
              </a:rPr>
              <a:t>읽어들인</a:t>
            </a:r>
            <a:r>
              <a:rPr kumimoji="1" lang="ko-KR" altLang="en-US" dirty="0">
                <a:solidFill>
                  <a:schemeClr val="tx2"/>
                </a:solidFill>
              </a:rPr>
              <a:t> 모든 데이터를 서버에 전송해야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클라이언트는 인증요구나 </a:t>
            </a:r>
            <a:r>
              <a:rPr kumimoji="1" lang="en-US" altLang="ko-KR" dirty="0">
                <a:solidFill>
                  <a:schemeClr val="tx2"/>
                </a:solidFill>
              </a:rPr>
              <a:t>200</a:t>
            </a:r>
            <a:r>
              <a:rPr kumimoji="1" lang="ko-KR" altLang="en-US" dirty="0">
                <a:solidFill>
                  <a:schemeClr val="tx2"/>
                </a:solidFill>
              </a:rPr>
              <a:t> 외의 응답이 왔을 때 요청 데이터를 다시 보낼 준비가 되어 있어야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터널의 양쪽 어디선가 커넥션이 끊어지면 끊어진 곳으로부터 온 데이터는 반대편으로 전달되고 이후 반대편 커넥션도 끊어진다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아직 전송되지 않은 데이터는 버려진다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211835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8.5.3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SSL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>
                <a:solidFill>
                  <a:schemeClr val="tx2"/>
                </a:solidFill>
              </a:rPr>
              <a:t>터널링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웹 터널은 원래 방화벽을 통해 암호화된 </a:t>
            </a:r>
            <a:r>
              <a:rPr kumimoji="1" lang="en-US" altLang="ko-KR" sz="1800" dirty="0">
                <a:solidFill>
                  <a:schemeClr val="tx2"/>
                </a:solidFill>
              </a:rPr>
              <a:t>SSL</a:t>
            </a:r>
            <a:r>
              <a:rPr kumimoji="1" lang="ko-KR" altLang="en-US" sz="1800" dirty="0">
                <a:solidFill>
                  <a:schemeClr val="tx2"/>
                </a:solidFill>
              </a:rPr>
              <a:t> 트래픽을 전달하려고 개발되었다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낡은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프락시에서는</a:t>
            </a:r>
            <a:r>
              <a:rPr kumimoji="1" lang="ko-KR" altLang="en-US" sz="1800" dirty="0">
                <a:solidFill>
                  <a:schemeClr val="tx2"/>
                </a:solidFill>
              </a:rPr>
              <a:t> 암호화된 </a:t>
            </a:r>
            <a:r>
              <a:rPr kumimoji="1" lang="en-US" altLang="ko-KR" sz="1800" dirty="0">
                <a:solidFill>
                  <a:schemeClr val="tx2"/>
                </a:solidFill>
              </a:rPr>
              <a:t>SSL</a:t>
            </a:r>
            <a:r>
              <a:rPr kumimoji="1" lang="ko-KR" altLang="en-US" sz="1800" dirty="0">
                <a:solidFill>
                  <a:schemeClr val="tx2"/>
                </a:solidFill>
              </a:rPr>
              <a:t> 프로토콜을 처리할 수 없기 때문에 터널을 사용하면 </a:t>
            </a:r>
            <a:r>
              <a:rPr kumimoji="1" lang="en-US" altLang="ko-KR" sz="1800" dirty="0">
                <a:solidFill>
                  <a:schemeClr val="tx2"/>
                </a:solidFill>
              </a:rPr>
              <a:t>SSL</a:t>
            </a:r>
            <a:r>
              <a:rPr kumimoji="1" lang="ko-KR" altLang="en-US" sz="1800" dirty="0">
                <a:solidFill>
                  <a:schemeClr val="tx2"/>
                </a:solidFill>
              </a:rPr>
              <a:t> 트래픽을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커넥션으로 전송하여 처리할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0275874-2293-BA2D-0CAF-798B188E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362689"/>
            <a:ext cx="6795701" cy="428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73659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8.5.3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SSL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>
                <a:solidFill>
                  <a:schemeClr val="tx2"/>
                </a:solidFill>
              </a:rPr>
              <a:t>터널링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터널은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가 아닌 트래픽이 포트를 제한하는 방화벽을 통과할 수 있게 해준다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때문에 악의적인 트래픽이 내부로 유입되는 경로가 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C14451-6CB2-6A74-4257-20548E7D3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1167312"/>
            <a:ext cx="6795701" cy="467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131576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8.5.4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SSL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터널링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vs HTTP/HTTPS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HTTP/HTTPS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게이트웨이의 단점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게이트웨이 사이에는 보안이 적용되지 않은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일반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커넥션이 맺어져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dirty="0">
                <a:solidFill>
                  <a:schemeClr val="tx2"/>
                </a:solidFill>
              </a:rPr>
              <a:t> 인증을 담당하고 있기 때문에 클라이언트는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원격 서버에 </a:t>
            </a:r>
            <a:r>
              <a:rPr kumimoji="1" lang="en-US" altLang="ko-KR" dirty="0">
                <a:solidFill>
                  <a:schemeClr val="tx2"/>
                </a:solidFill>
              </a:rPr>
              <a:t>SSL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인증을 할 수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게이트웨이는 </a:t>
            </a:r>
            <a:r>
              <a:rPr kumimoji="1" lang="en-US" altLang="ko-KR" dirty="0">
                <a:solidFill>
                  <a:schemeClr val="tx2"/>
                </a:solidFill>
              </a:rPr>
              <a:t>SSL</a:t>
            </a:r>
            <a:r>
              <a:rPr kumimoji="1" lang="ko-KR" altLang="en-US" dirty="0">
                <a:solidFill>
                  <a:schemeClr val="tx2"/>
                </a:solidFill>
              </a:rPr>
              <a:t>을 완벽하게 지원해야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이런 상황에서는 </a:t>
            </a:r>
            <a:r>
              <a:rPr kumimoji="1" lang="en-US" altLang="ko-KR" dirty="0">
                <a:solidFill>
                  <a:schemeClr val="tx2"/>
                </a:solidFill>
              </a:rPr>
              <a:t>SSL</a:t>
            </a:r>
            <a:r>
              <a:rPr kumimoji="1" lang="ko-KR" altLang="en-US" dirty="0">
                <a:solidFill>
                  <a:schemeClr val="tx2"/>
                </a:solidFill>
              </a:rPr>
              <a:t> 터널링을 사용하면 좋다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34193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8.5.5</a:t>
            </a:r>
            <a:r>
              <a:rPr kumimoji="1" lang="ko-KR" altLang="en-US" dirty="0">
                <a:solidFill>
                  <a:schemeClr val="tx2"/>
                </a:solidFill>
              </a:rPr>
              <a:t> 터널 인증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>
                <a:solidFill>
                  <a:schemeClr val="tx2"/>
                </a:solidFill>
              </a:rPr>
              <a:t>프락시 인증 기능은 클라이언트가 터널을 사용할 수 있는 권한을 검사하는 용도로 터널에 사용할 수 있다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6A846DCB-ACE7-CB69-D900-E229E979C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760" y="732348"/>
            <a:ext cx="5895715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992914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8.5.6</a:t>
            </a:r>
            <a:r>
              <a:rPr kumimoji="1" lang="ko-KR" altLang="en-US" dirty="0">
                <a:solidFill>
                  <a:schemeClr val="tx2"/>
                </a:solidFill>
              </a:rPr>
              <a:t> 터널 보안에 대한 고려사항들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터널 게이트웨이는 통신하고 있는 프로토콜이 터널을 올바른 용도로 사용하고 있는지 검증할 방법이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따라서 게이트웨이는 </a:t>
            </a:r>
            <a:r>
              <a:rPr kumimoji="1" lang="en-US" altLang="ko-KR" dirty="0">
                <a:solidFill>
                  <a:schemeClr val="tx2"/>
                </a:solidFill>
              </a:rPr>
              <a:t>HTTPS</a:t>
            </a:r>
            <a:r>
              <a:rPr kumimoji="1" lang="ko-KR" altLang="en-US" dirty="0">
                <a:solidFill>
                  <a:schemeClr val="tx2"/>
                </a:solidFill>
              </a:rPr>
              <a:t> 전용 포트인 </a:t>
            </a:r>
            <a:r>
              <a:rPr kumimoji="1" lang="en-US" altLang="ko-KR" dirty="0">
                <a:solidFill>
                  <a:schemeClr val="tx2"/>
                </a:solidFill>
              </a:rPr>
              <a:t>443</a:t>
            </a:r>
            <a:r>
              <a:rPr kumimoji="1" lang="ko-KR" altLang="en-US" dirty="0">
                <a:solidFill>
                  <a:schemeClr val="tx2"/>
                </a:solidFill>
              </a:rPr>
              <a:t>같이 잘 알려진 특정 포트만을 </a:t>
            </a:r>
            <a:r>
              <a:rPr kumimoji="1" lang="ko-KR" altLang="en-US" dirty="0" err="1">
                <a:solidFill>
                  <a:schemeClr val="tx2"/>
                </a:solidFill>
              </a:rPr>
              <a:t>터널링</a:t>
            </a:r>
            <a:r>
              <a:rPr kumimoji="1" lang="ko-KR" altLang="en-US" dirty="0">
                <a:solidFill>
                  <a:schemeClr val="tx2"/>
                </a:solidFill>
              </a:rPr>
              <a:t> 할 수 있게 허용해야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921910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8.6</a:t>
            </a:r>
            <a:r>
              <a:rPr kumimoji="1" lang="ko-KR" altLang="en-US" dirty="0">
                <a:solidFill>
                  <a:schemeClr val="tx2"/>
                </a:solidFill>
              </a:rPr>
              <a:t> 릴레이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0168" y="732348"/>
            <a:ext cx="6410552" cy="2010852"/>
          </a:xfrm>
        </p:spPr>
        <p:txBody>
          <a:bodyPr anchor="ctr"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명세를 준수하지 않는 간단한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커넥션을 맺기 위한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통신 후 맹목적으로 바이트를 전달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단순 필터링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진단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혹은 컨텐츠 변환에 사용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심각한 상호 운용 문제가 있음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따라서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제대로 준수하는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프락시를</a:t>
            </a:r>
            <a:r>
              <a:rPr kumimoji="1" lang="ko-KR" altLang="en-US" dirty="0">
                <a:solidFill>
                  <a:schemeClr val="tx2"/>
                </a:solidFill>
              </a:rPr>
              <a:t> 사용해야 함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86516030-52EE-19AA-0137-8AAD59B87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262" y="2954226"/>
            <a:ext cx="7572370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642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.10.2</a:t>
            </a:r>
            <a:r>
              <a:rPr kumimoji="1" lang="ko-KR" altLang="en-US" dirty="0">
                <a:solidFill>
                  <a:schemeClr val="tx2"/>
                </a:solidFill>
              </a:rPr>
              <a:t> 역사적 시각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http://www.w3.org/Protocols/WhyHTTP.html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본래 목적 중 일부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http://www.w3.org/Protocols/History.html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www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의 초기 목표와 탄생에 대한 내용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http://www.w3.org/Protocols/DesignIssues/Architecture.html</a:t>
            </a:r>
            <a:r>
              <a:rPr kumimoji="1" lang="en-US" altLang="ko-KR" sz="1400" dirty="0">
                <a:solidFill>
                  <a:schemeClr val="tx2"/>
                </a:solidFill>
              </a:rPr>
              <a:t> : HTTP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비롯한 관련 웹 기술에 영향을 미친 설계 원리와 </a:t>
            </a:r>
            <a:r>
              <a:rPr kumimoji="1" lang="en-US" altLang="ko-KR" sz="1400" dirty="0">
                <a:solidFill>
                  <a:schemeClr val="tx2"/>
                </a:solidFill>
              </a:rPr>
              <a:t>www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폭넓은 내용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5748606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8.7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2"/>
              </a:rPr>
              <a:t>https://www.w3.org/Protocols/rfc2616/rfc2616.html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3"/>
              </a:rPr>
              <a:t>http://tools.ietf.org/html/draft-luotonen-web-proxy-tunneling-01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4"/>
              </a:rPr>
              <a:t>http://www.w3.org/CGI/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5"/>
              </a:rPr>
              <a:t>http://www.w3.org/TR/2001/WD-soap12-part0-20011217/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</a:rPr>
              <a:t>http://www.w3.org/TR/2002/WD-wsa-reqs-20020429</a:t>
            </a:r>
          </a:p>
        </p:txBody>
      </p:sp>
    </p:spTree>
    <p:extLst>
      <p:ext uri="{BB962C8B-B14F-4D97-AF65-F5344CB8AC3E}">
        <p14:creationId xmlns:p14="http://schemas.microsoft.com/office/powerpoint/2010/main" val="2798400614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9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웹 로봇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235986178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ko-KR" altLang="en-US" b="1" dirty="0">
                <a:solidFill>
                  <a:schemeClr val="tx2"/>
                </a:solidFill>
              </a:rPr>
              <a:t>웹 로봇 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사람과의 상호작용 없이 연속된 웹 트랜잭션들을 자동으로 수행하는 소프트웨어 프로그램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ko-KR" altLang="en-US" dirty="0" err="1">
                <a:solidFill>
                  <a:schemeClr val="tx2"/>
                </a:solidFill>
              </a:rPr>
              <a:t>크롤러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스파이더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봇 등 다양한 이름으로 불린다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로봇의 예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주식시장 서버에 매분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r>
              <a:rPr kumimoji="1" lang="ko-KR" altLang="en-US" dirty="0">
                <a:solidFill>
                  <a:schemeClr val="tx2"/>
                </a:solidFill>
              </a:rPr>
              <a:t> 요청을 보내고 이렇게 얻은 데이터로 주가 그래프를 그림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웹 통계 조사 로봇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페이지 개수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페이지 크기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언어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미디어 타입 등을 수집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검색 엔진을 위한 문서를 수집하는 검색엔진 로봇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온라인 쇼핑몰 카탈로그에서 웹 페이지를 수집하여 가격 데이터베이스를 만드는 가격 비교 로봇 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4728981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크롤러와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웹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크롤러</a:t>
            </a:r>
            <a:r>
              <a:rPr kumimoji="1" lang="en-US" altLang="ko-KR" sz="2400" dirty="0">
                <a:solidFill>
                  <a:schemeClr val="tx2"/>
                </a:solidFill>
              </a:rPr>
              <a:t>:</a:t>
            </a:r>
            <a:r>
              <a:rPr kumimoji="1" lang="ko-KR" altLang="en-US" sz="2400" dirty="0">
                <a:solidFill>
                  <a:schemeClr val="tx2"/>
                </a:solidFill>
              </a:rPr>
              <a:t> 페이지 내 링크를 순회하면서 가져오는</a:t>
            </a:r>
            <a:r>
              <a:rPr kumimoji="1" lang="en-US" altLang="ko-KR" sz="2400" dirty="0">
                <a:solidFill>
                  <a:schemeClr val="tx2"/>
                </a:solidFill>
              </a:rPr>
              <a:t>,</a:t>
            </a:r>
            <a:r>
              <a:rPr kumimoji="1" lang="ko-KR" altLang="en-US" sz="2400" dirty="0">
                <a:solidFill>
                  <a:schemeClr val="tx2"/>
                </a:solidFill>
              </a:rPr>
              <a:t> 재귀적인 방식으로 웹 페이지를 수집하는 로봇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스파이더라고도</a:t>
            </a:r>
            <a:r>
              <a:rPr kumimoji="1" lang="ko-KR" altLang="en-US" sz="2400" dirty="0">
                <a:solidFill>
                  <a:schemeClr val="tx2"/>
                </a:solidFill>
              </a:rPr>
              <a:t> 불림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주로 검색 엔진에서 사용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131632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9.1.1</a:t>
            </a:r>
            <a:r>
              <a:rPr kumimoji="1" lang="ko-KR" altLang="en-US" dirty="0">
                <a:solidFill>
                  <a:schemeClr val="tx2"/>
                </a:solidFill>
              </a:rPr>
              <a:t> 어디에서 시작하는가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‘</a:t>
            </a:r>
            <a:r>
              <a:rPr kumimoji="1" lang="ko-KR" altLang="en-US" dirty="0">
                <a:solidFill>
                  <a:schemeClr val="tx2"/>
                </a:solidFill>
              </a:rPr>
              <a:t>루트 집합</a:t>
            </a:r>
            <a:r>
              <a:rPr kumimoji="1" lang="en-US" altLang="ko-KR" dirty="0">
                <a:solidFill>
                  <a:schemeClr val="tx2"/>
                </a:solidFill>
              </a:rPr>
              <a:t>’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크롤러가 방문을 시작하는 </a:t>
            </a:r>
            <a:r>
              <a:rPr kumimoji="1" lang="en-US" altLang="ko-KR" sz="1400">
                <a:solidFill>
                  <a:schemeClr val="tx2"/>
                </a:solidFill>
              </a:rPr>
              <a:t>URL</a:t>
            </a:r>
            <a:r>
              <a:rPr kumimoji="1" lang="ko-KR" altLang="en-US" sz="1400">
                <a:solidFill>
                  <a:schemeClr val="tx2"/>
                </a:solidFill>
              </a:rPr>
              <a:t>들의 초기 집합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크롤링 결과 대부분의 웹 페이지를 가져올 수 있도록 충분히 다른 장소의 </a:t>
            </a:r>
            <a:r>
              <a:rPr kumimoji="1" lang="en-US" altLang="ko-KR" sz="1400">
                <a:solidFill>
                  <a:schemeClr val="tx2"/>
                </a:solidFill>
              </a:rPr>
              <a:t>URL</a:t>
            </a:r>
            <a:r>
              <a:rPr kumimoji="1" lang="ko-KR" altLang="en-US" sz="1400">
                <a:solidFill>
                  <a:schemeClr val="tx2"/>
                </a:solidFill>
              </a:rPr>
              <a:t>로 구성되어야 한다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>
                <a:solidFill>
                  <a:schemeClr val="tx2"/>
                </a:solidFill>
              </a:rPr>
              <a:t>일반적으로 루트 집합은 크고 인기있는 웹 사이트</a:t>
            </a:r>
            <a:r>
              <a:rPr kumimoji="1" lang="en-US" altLang="ko-KR" sz="1400">
                <a:solidFill>
                  <a:schemeClr val="tx2"/>
                </a:solidFill>
              </a:rPr>
              <a:t>(</a:t>
            </a:r>
            <a:r>
              <a:rPr kumimoji="1" lang="ko-KR" altLang="en-US" sz="1400">
                <a:solidFill>
                  <a:schemeClr val="tx2"/>
                </a:solidFill>
              </a:rPr>
              <a:t>구글</a:t>
            </a:r>
            <a:r>
              <a:rPr kumimoji="1" lang="en-US" altLang="ko-KR" sz="1400">
                <a:solidFill>
                  <a:schemeClr val="tx2"/>
                </a:solidFill>
              </a:rPr>
              <a:t>,</a:t>
            </a:r>
            <a:r>
              <a:rPr kumimoji="1" lang="ko-KR" altLang="en-US" sz="1400">
                <a:solidFill>
                  <a:schemeClr val="tx2"/>
                </a:solidFill>
              </a:rPr>
              <a:t> 네이버 같은</a:t>
            </a:r>
            <a:r>
              <a:rPr kumimoji="1" lang="en-US" altLang="ko-KR" sz="1400">
                <a:solidFill>
                  <a:schemeClr val="tx2"/>
                </a:solidFill>
              </a:rPr>
              <a:t>)</a:t>
            </a:r>
            <a:r>
              <a:rPr kumimoji="1" lang="ko-KR" altLang="en-US" sz="1400">
                <a:solidFill>
                  <a:schemeClr val="tx2"/>
                </a:solidFill>
              </a:rPr>
              <a:t>나 새로 생성된 페이지들의 목록 그리고 자주 링크되지 않는 잘 알려져있지 않은 페이지들의 목록으로 되어 있다</a:t>
            </a:r>
            <a:r>
              <a:rPr kumimoji="1" lang="en-US" altLang="ko-KR" sz="14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57EA99-5FA3-D7C0-DA37-6061D990F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1948818"/>
            <a:ext cx="6795701" cy="310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8987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9.1.2</a:t>
            </a:r>
            <a:r>
              <a:rPr kumimoji="1" lang="ko-KR" altLang="en-US" dirty="0">
                <a:solidFill>
                  <a:schemeClr val="tx2"/>
                </a:solidFill>
              </a:rPr>
              <a:t> 링크 추출과 상대 링크 정상화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크롤러는</a:t>
            </a:r>
            <a:r>
              <a:rPr kumimoji="1" lang="ko-KR" altLang="en-US" dirty="0">
                <a:solidFill>
                  <a:schemeClr val="tx2"/>
                </a:solidFill>
              </a:rPr>
              <a:t> 검색한 페이지 내의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</a:t>
            </a:r>
            <a:r>
              <a:rPr kumimoji="1" lang="ko-KR" altLang="en-US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dirty="0">
                <a:solidFill>
                  <a:schemeClr val="tx2"/>
                </a:solidFill>
              </a:rPr>
              <a:t> 크롤링할 페이지 </a:t>
            </a:r>
            <a:r>
              <a:rPr kumimoji="1" lang="ko-KR" altLang="en-US" dirty="0" err="1">
                <a:solidFill>
                  <a:schemeClr val="tx2"/>
                </a:solidFill>
              </a:rPr>
              <a:t>모록에</a:t>
            </a:r>
            <a:r>
              <a:rPr kumimoji="1" lang="ko-KR" altLang="en-US" dirty="0">
                <a:solidFill>
                  <a:schemeClr val="tx2"/>
                </a:solidFill>
              </a:rPr>
              <a:t> 추가해야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 과정에서 상대 링크는 절대 링크로 변환할 필요가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80261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839FC30-63C9-4643-98EF-7B1C31BE39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2B76B338-5C91-48AF-BFFC-93C8AAD6D5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3303" y="435802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7FE80B3-9970-48B3-8883-81ED2FE4A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007832" y="4676762"/>
            <a:ext cx="2222198" cy="2133710"/>
          </a:xfrm>
          <a:custGeom>
            <a:avLst/>
            <a:gdLst>
              <a:gd name="connsiteX0" fmla="*/ 0 w 2222198"/>
              <a:gd name="connsiteY0" fmla="*/ 0 h 2133710"/>
              <a:gd name="connsiteX1" fmla="*/ 44227 w 2222198"/>
              <a:gd name="connsiteY1" fmla="*/ 2234 h 2133710"/>
              <a:gd name="connsiteX2" fmla="*/ 2193454 w 2222198"/>
              <a:gd name="connsiteY2" fmla="*/ 1945372 h 2133710"/>
              <a:gd name="connsiteX3" fmla="*/ 2222198 w 2222198"/>
              <a:gd name="connsiteY3" fmla="*/ 2133710 h 2133710"/>
              <a:gd name="connsiteX4" fmla="*/ 1394653 w 2222198"/>
              <a:gd name="connsiteY4" fmla="*/ 2133710 h 2133710"/>
              <a:gd name="connsiteX5" fmla="*/ 1391100 w 2222198"/>
              <a:gd name="connsiteY5" fmla="*/ 2110427 h 2133710"/>
              <a:gd name="connsiteX6" fmla="*/ 122376 w 2222198"/>
              <a:gd name="connsiteY6" fmla="*/ 841704 h 2133710"/>
              <a:gd name="connsiteX7" fmla="*/ 0 w 2222198"/>
              <a:gd name="connsiteY7" fmla="*/ 823027 h 213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22198" h="2133710">
                <a:moveTo>
                  <a:pt x="0" y="0"/>
                </a:moveTo>
                <a:lnTo>
                  <a:pt x="44227" y="2234"/>
                </a:lnTo>
                <a:cubicBezTo>
                  <a:pt x="1114682" y="110944"/>
                  <a:pt x="1981368" y="908934"/>
                  <a:pt x="2193454" y="1945372"/>
                </a:cubicBezTo>
                <a:lnTo>
                  <a:pt x="2222198" y="2133710"/>
                </a:lnTo>
                <a:lnTo>
                  <a:pt x="1394653" y="2133710"/>
                </a:lnTo>
                <a:lnTo>
                  <a:pt x="1391100" y="2110427"/>
                </a:lnTo>
                <a:cubicBezTo>
                  <a:pt x="1260786" y="1473602"/>
                  <a:pt x="759202" y="972017"/>
                  <a:pt x="122376" y="841704"/>
                </a:cubicBezTo>
                <a:lnTo>
                  <a:pt x="0" y="823027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525808"/>
            <a:ext cx="6548127" cy="2141612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9.1.3</a:t>
            </a:r>
            <a:r>
              <a:rPr kumimoji="1" lang="ko-KR" altLang="en-US" dirty="0">
                <a:solidFill>
                  <a:schemeClr val="tx2"/>
                </a:solidFill>
              </a:rPr>
              <a:t> 순환 피하기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28728F-0EB0-4CBC-8F99-57F258C23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890" b="14551"/>
          <a:stretch/>
        </p:blipFill>
        <p:spPr>
          <a:xfrm>
            <a:off x="-6214" y="2018"/>
            <a:ext cx="12214825" cy="3383384"/>
          </a:xfrm>
          <a:custGeom>
            <a:avLst/>
            <a:gdLst/>
            <a:ahLst/>
            <a:cxnLst/>
            <a:rect l="l" t="t" r="r" b="b"/>
            <a:pathLst>
              <a:path w="12214825" h="3383384">
                <a:moveTo>
                  <a:pt x="12213819" y="0"/>
                </a:moveTo>
                <a:cubicBezTo>
                  <a:pt x="12213819" y="29107"/>
                  <a:pt x="12214067" y="89770"/>
                  <a:pt x="12214502" y="174101"/>
                </a:cubicBezTo>
                <a:lnTo>
                  <a:pt x="12214825" y="234681"/>
                </a:lnTo>
                <a:lnTo>
                  <a:pt x="12214825" y="2718323"/>
                </a:lnTo>
                <a:lnTo>
                  <a:pt x="11377417" y="2725712"/>
                </a:lnTo>
                <a:cubicBezTo>
                  <a:pt x="7318291" y="2799276"/>
                  <a:pt x="6189525" y="3387660"/>
                  <a:pt x="3246747" y="3383361"/>
                </a:cubicBezTo>
                <a:cubicBezTo>
                  <a:pt x="2493396" y="3382260"/>
                  <a:pt x="1619330" y="3339570"/>
                  <a:pt x="544071" y="3235389"/>
                </a:cubicBezTo>
                <a:lnTo>
                  <a:pt x="19466" y="3181198"/>
                </a:lnTo>
                <a:cubicBezTo>
                  <a:pt x="22117" y="2650999"/>
                  <a:pt x="12840" y="2122787"/>
                  <a:pt x="3563" y="1594575"/>
                </a:cubicBezTo>
                <a:lnTo>
                  <a:pt x="0" y="1239098"/>
                </a:lnTo>
                <a:lnTo>
                  <a:pt x="0" y="7944"/>
                </a:lnTo>
                <a:close/>
              </a:path>
            </a:pathLst>
          </a:custGeom>
        </p:spPr>
      </p:pic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1421" y="3525807"/>
            <a:ext cx="4788050" cy="2722593"/>
          </a:xfrm>
        </p:spPr>
        <p:txBody>
          <a:bodyPr anchor="ctr">
            <a:normAutofit/>
          </a:bodyPr>
          <a:lstStyle/>
          <a:p>
            <a:pPr lvl="4"/>
            <a:r>
              <a:rPr kumimoji="1" lang="ko-KR" altLang="en-US" sz="1800">
                <a:solidFill>
                  <a:schemeClr val="tx2"/>
                </a:solidFill>
              </a:rPr>
              <a:t>웹 크롤링 시에는 순환에 빠지지 않도록 주의해야 한다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>
                <a:solidFill>
                  <a:schemeClr val="tx2"/>
                </a:solidFill>
              </a:rPr>
              <a:t>로봇은 순환을 막기 위해 이미 방문한 페이지를 알고 있어야 한다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7300880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9.1.4</a:t>
            </a:r>
            <a:r>
              <a:rPr kumimoji="1" lang="ko-KR" altLang="en-US" dirty="0">
                <a:solidFill>
                  <a:schemeClr val="tx2"/>
                </a:solidFill>
              </a:rPr>
              <a:t> 루프와 중복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순환이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크롤러에게</a:t>
            </a:r>
            <a:r>
              <a:rPr kumimoji="1" lang="ko-KR" altLang="en-US" dirty="0">
                <a:solidFill>
                  <a:schemeClr val="tx2"/>
                </a:solidFill>
              </a:rPr>
              <a:t> 해로운 이유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크롤러가</a:t>
            </a:r>
            <a:r>
              <a:rPr kumimoji="1" lang="ko-KR" altLang="en-US" dirty="0">
                <a:solidFill>
                  <a:schemeClr val="tx2"/>
                </a:solidFill>
              </a:rPr>
              <a:t> 루프에 빠져 네트워크 대역폭만을 차지하고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어떤 페이지도 가져오지 못할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같은 페이지를 반복해서 가져옴으로써 웹 서버에 부담을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많은 수의 중복된 페이지를 가져오게 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108293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9.1.5</a:t>
            </a:r>
            <a:r>
              <a:rPr kumimoji="1" lang="ko-KR" altLang="en-US" dirty="0">
                <a:solidFill>
                  <a:schemeClr val="tx2"/>
                </a:solidFill>
              </a:rPr>
              <a:t> 빵 부스러기의 흔적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로봇이 어떤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방문 </a:t>
            </a:r>
            <a:r>
              <a:rPr kumimoji="1" lang="ko-KR" altLang="en-US" dirty="0" err="1">
                <a:solidFill>
                  <a:schemeClr val="tx2"/>
                </a:solidFill>
              </a:rPr>
              <a:t>했었는지</a:t>
            </a:r>
            <a:r>
              <a:rPr kumimoji="1" lang="ko-KR" altLang="en-US" dirty="0">
                <a:solidFill>
                  <a:schemeClr val="tx2"/>
                </a:solidFill>
              </a:rPr>
              <a:t> 빠르게 결정하기 위해서는 속도와 메모리 사용 면에서 효과적인 자료 구조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검색 트리나 해시 테이블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가 필요하다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트리와 해시 테이블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훨씬 빨리 찾아볼 수 있게 해주는 자료구조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느슨한 존재 비트맵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공간 사용을 최소화 하기 위해 존재 비트 배열</a:t>
            </a:r>
            <a:r>
              <a:rPr kumimoji="1" lang="en-US" altLang="ko-KR" dirty="0">
                <a:solidFill>
                  <a:schemeClr val="tx2"/>
                </a:solidFill>
              </a:rPr>
              <a:t>(presence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bit array)</a:t>
            </a:r>
            <a:r>
              <a:rPr kumimoji="1" lang="ko-KR" altLang="en-US" dirty="0">
                <a:solidFill>
                  <a:schemeClr val="tx2"/>
                </a:solidFill>
              </a:rPr>
              <a:t>과 같은 느슨한 자료 구조 사용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방문했을 때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대응하는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존재 비트가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만들어지고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존재 비트가 이미 존재하면 해당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은 이미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크롤링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되었되었다고</a:t>
            </a:r>
            <a:r>
              <a:rPr kumimoji="1" lang="ko-KR" altLang="en-US" dirty="0">
                <a:solidFill>
                  <a:schemeClr val="tx2"/>
                </a:solidFill>
              </a:rPr>
              <a:t> 간주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체크포인트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방문한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목록이 디스크에 저장되었는지 확인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 err="1">
                <a:solidFill>
                  <a:schemeClr val="tx2"/>
                </a:solidFill>
              </a:rPr>
              <a:t>파티셔닝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웹의 규모가 커지면서 로봇이 분리된 한 대의 컴퓨터에서 기능하며 이러한 로봇들이 농장</a:t>
            </a:r>
            <a:r>
              <a:rPr kumimoji="1" lang="en-US" altLang="ko-KR" dirty="0">
                <a:solidFill>
                  <a:schemeClr val="tx2"/>
                </a:solidFill>
              </a:rPr>
              <a:t>(farm)</a:t>
            </a:r>
            <a:r>
              <a:rPr kumimoji="1" lang="ko-KR" altLang="en-US" dirty="0">
                <a:solidFill>
                  <a:schemeClr val="tx2"/>
                </a:solidFill>
              </a:rPr>
              <a:t>을 구성하여 함께 작업한다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2716309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9.1.6</a:t>
            </a:r>
            <a:r>
              <a:rPr kumimoji="1" lang="ko-KR" altLang="en-US" dirty="0">
                <a:solidFill>
                  <a:schemeClr val="tx2"/>
                </a:solidFill>
              </a:rPr>
              <a:t> 별칭</a:t>
            </a:r>
            <a:r>
              <a:rPr kumimoji="1" lang="en-US" altLang="ko-KR" dirty="0">
                <a:solidFill>
                  <a:schemeClr val="tx2"/>
                </a:solidFill>
              </a:rPr>
              <a:t>(alias)</a:t>
            </a:r>
            <a:r>
              <a:rPr kumimoji="1" lang="ko-KR" altLang="en-US" dirty="0">
                <a:solidFill>
                  <a:schemeClr val="tx2"/>
                </a:solidFill>
              </a:rPr>
              <a:t>과 로봇 순환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>
                <a:solidFill>
                  <a:schemeClr val="tx2"/>
                </a:solidFill>
              </a:rPr>
              <a:t>웹 페이지의 별칭으로 인해 방문 여부를 확인하기 어려운 경우가 있다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>
                <a:solidFill>
                  <a:schemeClr val="tx2"/>
                </a:solidFill>
              </a:rPr>
              <a:t>서로 다른 이름이 동일한 리소스를 가리키는 경우가 있다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FA5E7646-969E-5A27-FCE8-F99C0D70C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1778925"/>
            <a:ext cx="6795701" cy="3448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440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.10.3</a:t>
            </a:r>
            <a:r>
              <a:rPr kumimoji="1" lang="ko-KR" altLang="en-US" dirty="0">
                <a:solidFill>
                  <a:schemeClr val="tx2"/>
                </a:solidFill>
              </a:rPr>
              <a:t> 기타 월드 </a:t>
            </a:r>
            <a:r>
              <a:rPr kumimoji="1" lang="ko-KR" altLang="en-US" dirty="0" err="1">
                <a:solidFill>
                  <a:schemeClr val="tx2"/>
                </a:solidFill>
              </a:rPr>
              <a:t>와이드</a:t>
            </a:r>
            <a:r>
              <a:rPr kumimoji="1" lang="ko-KR" altLang="en-US" dirty="0">
                <a:solidFill>
                  <a:schemeClr val="tx2"/>
                </a:solidFill>
              </a:rPr>
              <a:t> 웹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http://www.w3.org/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W3C</a:t>
            </a:r>
            <a:r>
              <a:rPr kumimoji="1" lang="ko-KR" altLang="en-US" sz="1400" dirty="0">
                <a:solidFill>
                  <a:schemeClr val="tx2"/>
                </a:solidFill>
              </a:rPr>
              <a:t>는 웹을 기술적으로 주도하는 팀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웹 기술에 대한 자세한 문서와 입문 자료의 보고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http://www.ietf.org/rfc/rfc2396.txt 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 URI</a:t>
            </a:r>
            <a:r>
              <a:rPr kumimoji="1" lang="ko-KR" altLang="en-US" sz="1400" dirty="0">
                <a:solidFill>
                  <a:schemeClr val="tx2"/>
                </a:solidFill>
              </a:rPr>
              <a:t>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자세한 참고서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http://www.ietf.org/rfc/rfc2141.txt </a:t>
            </a:r>
            <a:r>
              <a:rPr kumimoji="1" lang="en-US" altLang="ko-KR" sz="1400" dirty="0">
                <a:solidFill>
                  <a:schemeClr val="tx2"/>
                </a:solidFill>
              </a:rPr>
              <a:t>: URN</a:t>
            </a:r>
            <a:r>
              <a:rPr kumimoji="1" lang="ko-KR" altLang="en-US" sz="1400" dirty="0">
                <a:solidFill>
                  <a:schemeClr val="tx2"/>
                </a:solidFill>
              </a:rPr>
              <a:t> 문법을 묘사한 </a:t>
            </a:r>
            <a:r>
              <a:rPr kumimoji="1" lang="en-US" altLang="ko-KR" sz="1400" dirty="0">
                <a:solidFill>
                  <a:schemeClr val="tx2"/>
                </a:solidFill>
              </a:rPr>
              <a:t>1997</a:t>
            </a:r>
            <a:r>
              <a:rPr kumimoji="1" lang="ko-KR" altLang="en-US" sz="1400" dirty="0">
                <a:solidFill>
                  <a:schemeClr val="tx2"/>
                </a:solidFill>
              </a:rPr>
              <a:t>년의 명세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4"/>
              </a:rPr>
              <a:t>http://www.ietf.org/rfc/rfc2046.txt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멀티미디어 콘텐츠 관리를 위한 다목적 인터넷 메일 확장 표준의 다섯 인터넷 명세 중 두 번째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  <a:hlinkClick r:id="rId5"/>
              </a:rPr>
              <a:t>http://www.wrec.org/Drafts/draft-ietf-wrec-taxonomy-06.txt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웹 구성요소에 대한 표준 용어집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12948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정규화하기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표준 형식으로 정규화 함으로써 같은 리소스를 가리키고 있는 다른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제거하려 시도한다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정규화 과정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1.</a:t>
            </a:r>
            <a:r>
              <a:rPr kumimoji="1" lang="ko-KR" altLang="en-US" dirty="0">
                <a:solidFill>
                  <a:schemeClr val="tx2"/>
                </a:solidFill>
              </a:rPr>
              <a:t> 포트 번호가 명시되지 않았다면 호스트 명에 </a:t>
            </a:r>
            <a:r>
              <a:rPr kumimoji="1" lang="en-US" altLang="ko-KR" dirty="0">
                <a:solidFill>
                  <a:schemeClr val="tx2"/>
                </a:solidFill>
              </a:rPr>
              <a:t>‘:80’</a:t>
            </a:r>
            <a:r>
              <a:rPr kumimoji="1" lang="ko-KR" altLang="en-US" dirty="0">
                <a:solidFill>
                  <a:schemeClr val="tx2"/>
                </a:solidFill>
              </a:rPr>
              <a:t>을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추가한다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2.</a:t>
            </a:r>
            <a:r>
              <a:rPr kumimoji="1" lang="ko-KR" altLang="en-US" dirty="0">
                <a:solidFill>
                  <a:schemeClr val="tx2"/>
                </a:solidFill>
              </a:rPr>
              <a:t> 모든 </a:t>
            </a:r>
            <a:r>
              <a:rPr kumimoji="1" lang="en-US" altLang="ko-KR" dirty="0">
                <a:solidFill>
                  <a:schemeClr val="tx2"/>
                </a:solidFill>
              </a:rPr>
              <a:t>%xx</a:t>
            </a:r>
            <a:r>
              <a:rPr kumimoji="1" lang="ko-KR" altLang="en-US" dirty="0">
                <a:solidFill>
                  <a:schemeClr val="tx2"/>
                </a:solidFill>
              </a:rPr>
              <a:t>로 </a:t>
            </a:r>
            <a:r>
              <a:rPr kumimoji="1" lang="ko-KR" altLang="en-US" dirty="0" err="1">
                <a:solidFill>
                  <a:schemeClr val="tx2"/>
                </a:solidFill>
              </a:rPr>
              <a:t>이스케이핑</a:t>
            </a:r>
            <a:r>
              <a:rPr kumimoji="1" lang="ko-KR" altLang="en-US" dirty="0">
                <a:solidFill>
                  <a:schemeClr val="tx2"/>
                </a:solidFill>
              </a:rPr>
              <a:t> 된 문자들을 대응되는 문자로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 변환한다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3.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#</a:t>
            </a:r>
            <a:r>
              <a:rPr kumimoji="1" lang="ko-KR" altLang="en-US" dirty="0">
                <a:solidFill>
                  <a:schemeClr val="tx2"/>
                </a:solidFill>
              </a:rPr>
              <a:t> 태그들을 제거한다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 과정은 앞의 표 </a:t>
            </a:r>
            <a:r>
              <a:rPr kumimoji="1" lang="en-US" altLang="ko-KR" dirty="0" err="1">
                <a:solidFill>
                  <a:schemeClr val="tx2"/>
                </a:solidFill>
              </a:rPr>
              <a:t>a~c</a:t>
            </a:r>
            <a:r>
              <a:rPr kumimoji="1" lang="ko-KR" altLang="en-US" dirty="0">
                <a:solidFill>
                  <a:schemeClr val="tx2"/>
                </a:solidFill>
              </a:rPr>
              <a:t>는 해결할 수 있으나 나머지는 해결이 어렵다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985231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9.1.8</a:t>
            </a:r>
            <a:r>
              <a:rPr kumimoji="1" lang="ko-KR" altLang="en-US" dirty="0">
                <a:solidFill>
                  <a:schemeClr val="tx2"/>
                </a:solidFill>
              </a:rPr>
              <a:t> 파일 시스템 링크 순환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파일 시스템의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심볼릭</a:t>
            </a:r>
            <a:r>
              <a:rPr kumimoji="1" lang="ko-KR" altLang="en-US" sz="1800" dirty="0">
                <a:solidFill>
                  <a:schemeClr val="tx2"/>
                </a:solidFill>
              </a:rPr>
              <a:t> 링크는 끝없이 깊어지는 디렉토리 계층을 만들 수 있어 교묘한 종류의 순환을 유발할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그림의 </a:t>
            </a:r>
            <a:r>
              <a:rPr kumimoji="1" lang="en-US" altLang="ko-KR" sz="1800" dirty="0">
                <a:solidFill>
                  <a:schemeClr val="tx2"/>
                </a:solidFill>
              </a:rPr>
              <a:t>b</a:t>
            </a:r>
            <a:r>
              <a:rPr kumimoji="1" lang="ko-KR" altLang="en-US" sz="1800" dirty="0">
                <a:solidFill>
                  <a:schemeClr val="tx2"/>
                </a:solidFill>
              </a:rPr>
              <a:t>의 경우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경로 상에 </a:t>
            </a:r>
            <a:r>
              <a:rPr kumimoji="1" lang="en-US" altLang="ko-KR" sz="1800" dirty="0">
                <a:solidFill>
                  <a:schemeClr val="tx2"/>
                </a:solidFill>
              </a:rPr>
              <a:t>subdir</a:t>
            </a:r>
            <a:r>
              <a:rPr kumimoji="1" lang="ko-KR" altLang="en-US" sz="1800" dirty="0">
                <a:solidFill>
                  <a:schemeClr val="tx2"/>
                </a:solidFill>
              </a:rPr>
              <a:t>이 계속해서 중첩되는 순환에 빠진다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A684FB-0398-A8A2-EBEC-0A2A8A8F3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1795915"/>
            <a:ext cx="6795701" cy="341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48511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9.1.9</a:t>
            </a:r>
            <a:r>
              <a:rPr kumimoji="1" lang="ko-KR" altLang="en-US" dirty="0">
                <a:solidFill>
                  <a:schemeClr val="tx2"/>
                </a:solidFill>
              </a:rPr>
              <a:t> 동적 가상 웹 공간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>
                <a:solidFill>
                  <a:schemeClr val="tx2"/>
                </a:solidFill>
              </a:rPr>
              <a:t>동적으로 가상의 </a:t>
            </a:r>
            <a:r>
              <a:rPr kumimoji="1" lang="en-US" altLang="ko-KR" sz="1800">
                <a:solidFill>
                  <a:schemeClr val="tx2"/>
                </a:solidFill>
              </a:rPr>
              <a:t>URL</a:t>
            </a:r>
            <a:r>
              <a:rPr kumimoji="1" lang="ko-KR" altLang="en-US" sz="1800">
                <a:solidFill>
                  <a:schemeClr val="tx2"/>
                </a:solidFill>
              </a:rPr>
              <a:t>에 대한 링크를 포함한 </a:t>
            </a:r>
            <a:r>
              <a:rPr kumimoji="1" lang="en-US" altLang="ko-KR" sz="1800">
                <a:solidFill>
                  <a:schemeClr val="tx2"/>
                </a:solidFill>
              </a:rPr>
              <a:t>HTML</a:t>
            </a:r>
            <a:r>
              <a:rPr kumimoji="1" lang="ko-KR" altLang="en-US" sz="1800">
                <a:solidFill>
                  <a:schemeClr val="tx2"/>
                </a:solidFill>
              </a:rPr>
              <a:t> 페이지를 만들어내 로봇이 순환에 빠지게 하는 경우가 있다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>
                <a:solidFill>
                  <a:schemeClr val="tx2"/>
                </a:solidFill>
              </a:rPr>
              <a:t>의도적인 경우도 있지만 의도적이지 않은 경우도 있다</a:t>
            </a:r>
            <a:r>
              <a:rPr kumimoji="1" lang="en-US" altLang="ko-KR" sz="1800">
                <a:solidFill>
                  <a:schemeClr val="tx2"/>
                </a:solidFill>
              </a:rPr>
              <a:t>.</a:t>
            </a:r>
            <a:br>
              <a:rPr kumimoji="1" lang="en-US" altLang="ko-KR" sz="1800">
                <a:solidFill>
                  <a:schemeClr val="tx2"/>
                </a:solidFill>
              </a:rPr>
            </a:br>
            <a:r>
              <a:rPr kumimoji="1" lang="en-US" altLang="ko-KR" sz="1800">
                <a:solidFill>
                  <a:schemeClr val="tx2"/>
                </a:solidFill>
              </a:rPr>
              <a:t>(</a:t>
            </a:r>
            <a:r>
              <a:rPr kumimoji="1" lang="ko-KR" altLang="en-US" sz="1800">
                <a:solidFill>
                  <a:schemeClr val="tx2"/>
                </a:solidFill>
              </a:rPr>
              <a:t>달력의 다음달 호출 링크 등</a:t>
            </a:r>
            <a:r>
              <a:rPr kumimoji="1" lang="en-US" altLang="ko-KR" sz="180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E8B0AF6-CA6D-77F1-B8B4-934B82B34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844516"/>
            <a:ext cx="6795701" cy="531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3574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9.1.10</a:t>
            </a:r>
            <a:r>
              <a:rPr kumimoji="1" lang="ko-KR" altLang="en-US" dirty="0">
                <a:solidFill>
                  <a:schemeClr val="tx2"/>
                </a:solidFill>
              </a:rPr>
              <a:t> 루프와 중복 피하기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잘 설계된 로봇은 순환을 피하기 위해 휴리스틱이 집합을 필요로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휴리스틱은 문제를 피하는데 도움을 주지만 동시에 의심스러워 보이지만 실은 유효한 컨텐츠를 걸러낼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로봇이 올바르게 동작하기 위해 사용하는 기법들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URL</a:t>
            </a:r>
            <a:r>
              <a:rPr kumimoji="1" lang="ko-KR" altLang="en-US" b="1" dirty="0">
                <a:solidFill>
                  <a:schemeClr val="tx2"/>
                </a:solidFill>
              </a:rPr>
              <a:t> 정규화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표준 형태로 변환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>
                <a:solidFill>
                  <a:schemeClr val="tx2"/>
                </a:solidFill>
              </a:rPr>
              <a:t>너비 우선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크롤링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방문할 웹 사이트들 전체에 걸쳐 너비 우선으로 스케줄링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 err="1">
                <a:solidFill>
                  <a:schemeClr val="tx2"/>
                </a:solidFill>
              </a:rPr>
              <a:t>스로틀링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로봇이 웹 사이트에서 일정 시간 동안 가져올 수 있는 페이지 수 제한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URL</a:t>
            </a:r>
            <a:r>
              <a:rPr kumimoji="1" lang="ko-KR" altLang="en-US" b="1" dirty="0">
                <a:solidFill>
                  <a:schemeClr val="tx2"/>
                </a:solidFill>
              </a:rPr>
              <a:t> 크기 제한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일정 길이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보통 </a:t>
            </a:r>
            <a:r>
              <a:rPr kumimoji="1" lang="en-US" altLang="ko-KR" dirty="0">
                <a:solidFill>
                  <a:schemeClr val="tx2"/>
                </a:solidFill>
              </a:rPr>
              <a:t>1Kb)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넘는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크롤링을</a:t>
            </a:r>
            <a:r>
              <a:rPr kumimoji="1" lang="ko-KR" altLang="en-US" dirty="0">
                <a:solidFill>
                  <a:schemeClr val="tx2"/>
                </a:solidFill>
              </a:rPr>
              <a:t> 거부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095530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9.1.10</a:t>
            </a:r>
            <a:r>
              <a:rPr kumimoji="1" lang="ko-KR" altLang="en-US" dirty="0">
                <a:solidFill>
                  <a:schemeClr val="tx2"/>
                </a:solidFill>
              </a:rPr>
              <a:t> 루프와 중복 피하기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로봇이 올바르게 동작하기 위해 사용하는 기법들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URL/</a:t>
            </a:r>
            <a:r>
              <a:rPr kumimoji="1" lang="ko-KR" altLang="en-US" b="1" dirty="0">
                <a:solidFill>
                  <a:schemeClr val="tx2"/>
                </a:solidFill>
              </a:rPr>
              <a:t>사이트 블랙리스트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순환을 만들어내거나 함정인 것으로 알려진 사이트와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목록을 만들어 관리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사람의 손이 필요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>
                <a:solidFill>
                  <a:schemeClr val="tx2"/>
                </a:solidFill>
              </a:rPr>
              <a:t>패턴 발견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심볼릭</a:t>
            </a:r>
            <a:r>
              <a:rPr kumimoji="1" lang="ko-KR" altLang="en-US" dirty="0">
                <a:solidFill>
                  <a:schemeClr val="tx2"/>
                </a:solidFill>
              </a:rPr>
              <a:t> 링크를 통한 순환이나 그와 비슷한 </a:t>
            </a:r>
            <a:r>
              <a:rPr kumimoji="1" lang="ko-KR" altLang="en-US" dirty="0" err="1">
                <a:solidFill>
                  <a:schemeClr val="tx2"/>
                </a:solidFill>
              </a:rPr>
              <a:t>오설정들은</a:t>
            </a:r>
            <a:r>
              <a:rPr kumimoji="1" lang="ko-KR" altLang="en-US" dirty="0">
                <a:solidFill>
                  <a:schemeClr val="tx2"/>
                </a:solidFill>
              </a:rPr>
              <a:t> 일정 패턴을 따르는 경향이 있어 이를 감지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>
                <a:solidFill>
                  <a:schemeClr val="tx2"/>
                </a:solidFill>
              </a:rPr>
              <a:t>컨텐츠 지문</a:t>
            </a:r>
            <a:r>
              <a:rPr kumimoji="1" lang="en-US" altLang="ko-KR" b="1" dirty="0">
                <a:solidFill>
                  <a:schemeClr val="tx2"/>
                </a:solidFill>
              </a:rPr>
              <a:t>(fingerprint)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중복을 감지하는 보다 직접적인 방법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페이지의 컨텐츠에서 몇 바이트를 얻어 </a:t>
            </a:r>
            <a:r>
              <a:rPr kumimoji="1" lang="ko-KR" altLang="en-US" dirty="0" err="1">
                <a:solidFill>
                  <a:schemeClr val="tx2"/>
                </a:solidFill>
              </a:rPr>
              <a:t>체크섬을</a:t>
            </a:r>
            <a:r>
              <a:rPr kumimoji="1" lang="ko-KR" altLang="en-US" dirty="0">
                <a:solidFill>
                  <a:schemeClr val="tx2"/>
                </a:solidFill>
              </a:rPr>
              <a:t> 만들고 이전에 보았던 </a:t>
            </a:r>
            <a:r>
              <a:rPr kumimoji="1" lang="ko-KR" altLang="en-US" dirty="0" err="1">
                <a:solidFill>
                  <a:schemeClr val="tx2"/>
                </a:solidFill>
              </a:rPr>
              <a:t>체크섬을</a:t>
            </a:r>
            <a:r>
              <a:rPr kumimoji="1" lang="ko-KR" altLang="en-US" dirty="0">
                <a:solidFill>
                  <a:schemeClr val="tx2"/>
                </a:solidFill>
              </a:rPr>
              <a:t> 가진 페이지는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크롤링</a:t>
            </a:r>
            <a:r>
              <a:rPr kumimoji="1" lang="ko-KR" altLang="en-US" dirty="0">
                <a:solidFill>
                  <a:schemeClr val="tx2"/>
                </a:solidFill>
              </a:rPr>
              <a:t> 하지 않는 방법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MD5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많이 사용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동적 페이지 수정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임의적인 컨텐츠 커스터마이징은 중복 감시를 방해할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>
                <a:solidFill>
                  <a:schemeClr val="tx2"/>
                </a:solidFill>
              </a:rPr>
              <a:t>사람의 모니터링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로봇의 진행 상황을 사람이 모니터링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4943265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9.2</a:t>
            </a:r>
            <a:r>
              <a:rPr kumimoji="1" lang="ko-KR" altLang="en-US" dirty="0">
                <a:solidFill>
                  <a:schemeClr val="tx2"/>
                </a:solidFill>
              </a:rPr>
              <a:t> 로봇의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로봇 역시 </a:t>
            </a: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 명세를 지켜야 한다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많은 로봇들이 컨텐츠를 찾은 요청에 최소한의 </a:t>
            </a: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2400" dirty="0">
                <a:solidFill>
                  <a:schemeClr val="tx2"/>
                </a:solidFill>
              </a:rPr>
              <a:t> 구현하려 하고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이로인해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2400" dirty="0">
                <a:solidFill>
                  <a:schemeClr val="tx2"/>
                </a:solidFill>
              </a:rPr>
              <a:t> 요청을 보내는 경우가 많다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1875675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9.2.1</a:t>
            </a:r>
            <a:r>
              <a:rPr kumimoji="1" lang="ko-KR" altLang="en-US" dirty="0">
                <a:solidFill>
                  <a:schemeClr val="tx2"/>
                </a:solidFill>
              </a:rPr>
              <a:t> 요청 헤더 식별하기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로봇 대부분은 약간의 신원 식별 헤더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특히 </a:t>
            </a:r>
            <a:r>
              <a:rPr kumimoji="1" lang="en-US" altLang="ko-KR" dirty="0">
                <a:solidFill>
                  <a:schemeClr val="tx2"/>
                </a:solidFill>
              </a:rPr>
              <a:t>User-Agent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구현하고 전송한다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로봇 구현자들은 로봇의 능력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신원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출신을 알려주는 기본적인 몇 가지 헤더를 사이트에게 보내주는 것이 좋다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권장되는 기본적인 신원 식별 헤더들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User-Agent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서버에게 요청을 만든 로봇의 이름을 알려줌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From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로봇의 사용자</a:t>
            </a:r>
            <a:r>
              <a:rPr kumimoji="1" lang="en-US" altLang="ko-KR" dirty="0">
                <a:solidFill>
                  <a:schemeClr val="tx2"/>
                </a:solidFill>
              </a:rPr>
              <a:t>/</a:t>
            </a:r>
            <a:r>
              <a:rPr kumimoji="1" lang="ko-KR" altLang="en-US" dirty="0">
                <a:solidFill>
                  <a:schemeClr val="tx2"/>
                </a:solidFill>
              </a:rPr>
              <a:t>관리자의 이메일 주소를 제공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Accept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서버에게 어떤 미디어 타입을 보내도 되는지 </a:t>
            </a:r>
            <a:r>
              <a:rPr kumimoji="1" lang="ko-KR" altLang="en-US" dirty="0" err="1">
                <a:solidFill>
                  <a:schemeClr val="tx2"/>
                </a:solidFill>
              </a:rPr>
              <a:t>말해줌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 err="1">
                <a:solidFill>
                  <a:schemeClr val="tx2"/>
                </a:solidFill>
              </a:rPr>
              <a:t>Referer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현재의 요청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포함한 문서의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제공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913343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9.2.2</a:t>
            </a:r>
            <a:r>
              <a:rPr kumimoji="1" lang="ko-KR" altLang="en-US" dirty="0">
                <a:solidFill>
                  <a:schemeClr val="tx2"/>
                </a:solidFill>
              </a:rPr>
              <a:t> 가상 호스팅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로봇 구현자들은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가상호스팅으로</a:t>
            </a:r>
            <a:r>
              <a:rPr kumimoji="1" lang="ko-KR" altLang="en-US" sz="1800" dirty="0">
                <a:solidFill>
                  <a:schemeClr val="tx2"/>
                </a:solidFill>
              </a:rPr>
              <a:t> 인해 잘못된 컨텐츠를 찾는 것을 막기 위해 </a:t>
            </a:r>
            <a:r>
              <a:rPr kumimoji="1" lang="en-US" altLang="ko-KR" sz="1800" dirty="0">
                <a:solidFill>
                  <a:schemeClr val="tx2"/>
                </a:solidFill>
                <a:hlinkClick r:id="rId3" action="ppaction://hlinksldjump"/>
              </a:rPr>
              <a:t>Host</a:t>
            </a:r>
            <a:r>
              <a:rPr kumimoji="1" lang="ko-KR" altLang="en-US" sz="1800" dirty="0">
                <a:solidFill>
                  <a:schemeClr val="tx2"/>
                </a:solidFill>
                <a:hlinkClick r:id="rId3" action="ppaction://hlinksldjump"/>
              </a:rPr>
              <a:t> 헤더</a:t>
            </a:r>
            <a:r>
              <a:rPr kumimoji="1" lang="ko-KR" altLang="en-US" sz="1800" dirty="0">
                <a:solidFill>
                  <a:schemeClr val="tx2"/>
                </a:solidFill>
              </a:rPr>
              <a:t>를 지원할 필요가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4" name="그림 3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E8F2C5EA-0F93-4C5D-C72A-78F67A0BB5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767" y="1727958"/>
            <a:ext cx="6795701" cy="35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46442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9.2.3</a:t>
            </a:r>
            <a:r>
              <a:rPr kumimoji="1" lang="ko-KR" altLang="en-US" dirty="0">
                <a:solidFill>
                  <a:schemeClr val="tx2"/>
                </a:solidFill>
              </a:rPr>
              <a:t> 조건부 요청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엄청난 수의 웹 페이지를 다운로드 받게 될 수도 있기 때문에 변경되었을 때만 컨텐츠를 가져올 수 있도록 하는 것은 의미가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로봇 중 일부는 시간이나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태그를 비교하여 그들이 받아간 마지막 버전 이후 업데이트 된 것이 있는지 알아보는 조건부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요청을 구현한다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  <a:hlinkClick r:id="rId3" action="ppaction://hlinksldjump"/>
              </a:rPr>
              <a:t>캐시와 유사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870078480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9.2.4</a:t>
            </a:r>
            <a:r>
              <a:rPr kumimoji="1" lang="ko-KR" altLang="en-US" dirty="0">
                <a:solidFill>
                  <a:schemeClr val="tx2"/>
                </a:solidFill>
              </a:rPr>
              <a:t> 응답 다루기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일반적으로는 거의 하지 않는 일이지만 조건부 요청이나 서버와의 상호작용을 위해 필요한 경우가 있음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>
                <a:solidFill>
                  <a:schemeClr val="tx2"/>
                </a:solidFill>
                <a:hlinkClick r:id="rId3" action="ppaction://hlinksldjump"/>
              </a:rPr>
              <a:t>상태코드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200</a:t>
            </a:r>
            <a:r>
              <a:rPr kumimoji="1" lang="ko-KR" altLang="en-US" dirty="0">
                <a:solidFill>
                  <a:schemeClr val="tx2"/>
                </a:solidFill>
              </a:rPr>
              <a:t>이나 </a:t>
            </a:r>
            <a:r>
              <a:rPr kumimoji="1" lang="en-US" altLang="ko-KR" dirty="0">
                <a:solidFill>
                  <a:schemeClr val="tx2"/>
                </a:solidFill>
              </a:rPr>
              <a:t>404</a:t>
            </a:r>
            <a:r>
              <a:rPr kumimoji="1" lang="ko-KR" altLang="en-US" dirty="0">
                <a:solidFill>
                  <a:schemeClr val="tx2"/>
                </a:solidFill>
              </a:rPr>
              <a:t> 등 일반적인 상태코드나 예상할 수 있는 상태코드 이해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b="1" dirty="0" err="1">
                <a:solidFill>
                  <a:schemeClr val="tx2"/>
                </a:solidFill>
              </a:rPr>
              <a:t>엔터티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헤더에 </a:t>
            </a:r>
            <a:r>
              <a:rPr kumimoji="1" lang="ko-KR" altLang="en-US" dirty="0" err="1">
                <a:solidFill>
                  <a:schemeClr val="tx2"/>
                </a:solidFill>
              </a:rPr>
              <a:t>임베딩된</a:t>
            </a:r>
            <a:r>
              <a:rPr kumimoji="1" lang="ko-KR" altLang="en-US" dirty="0">
                <a:solidFill>
                  <a:schemeClr val="tx2"/>
                </a:solidFill>
              </a:rPr>
              <a:t> 정보를 따라 </a:t>
            </a:r>
            <a:r>
              <a:rPr kumimoji="1" lang="ko-KR" altLang="en-US" dirty="0" err="1">
                <a:solidFill>
                  <a:schemeClr val="tx2"/>
                </a:solidFill>
              </a:rPr>
              <a:t>엔터니</a:t>
            </a:r>
            <a:r>
              <a:rPr kumimoji="1" lang="ko-KR" altLang="en-US" dirty="0">
                <a:solidFill>
                  <a:schemeClr val="tx2"/>
                </a:solidFill>
              </a:rPr>
              <a:t> 자체의 정보 찾기</a:t>
            </a:r>
            <a:r>
              <a:rPr kumimoji="1" lang="en-US" altLang="ko-KR" dirty="0">
                <a:solidFill>
                  <a:schemeClr val="tx2"/>
                </a:solidFill>
              </a:rPr>
              <a:t>(http-</a:t>
            </a:r>
            <a:r>
              <a:rPr kumimoji="1" lang="en-US" altLang="ko-KR" dirty="0" err="1">
                <a:solidFill>
                  <a:schemeClr val="tx2"/>
                </a:solidFill>
              </a:rPr>
              <a:t>equiv</a:t>
            </a:r>
            <a:r>
              <a:rPr kumimoji="1" lang="ko-KR" altLang="en-US" dirty="0">
                <a:solidFill>
                  <a:schemeClr val="tx2"/>
                </a:solidFill>
              </a:rPr>
              <a:t> 정보를 찾아내기 위해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 문서의 </a:t>
            </a:r>
            <a:r>
              <a:rPr kumimoji="1" lang="en-US" altLang="ko-KR" dirty="0">
                <a:solidFill>
                  <a:schemeClr val="tx2"/>
                </a:solidFill>
              </a:rPr>
              <a:t>HEAD</a:t>
            </a:r>
            <a:r>
              <a:rPr kumimoji="1" lang="ko-KR" altLang="en-US" dirty="0">
                <a:solidFill>
                  <a:schemeClr val="tx2"/>
                </a:solidFill>
              </a:rPr>
              <a:t> 태그를 탐색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688184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2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URL</a:t>
            </a:r>
            <a:r>
              <a:rPr kumimoji="1" lang="ko-KR" altLang="en-US" sz="5400" dirty="0"/>
              <a:t>과 리소스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34745375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User-Agent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타기팅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관리자들은 많은 로봇이 그들의 사이트를 방문하게 될 것임을 명심하고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그 </a:t>
            </a:r>
            <a:r>
              <a:rPr kumimoji="1" lang="ko-KR" altLang="en-US" dirty="0" err="1">
                <a:solidFill>
                  <a:schemeClr val="tx2"/>
                </a:solidFill>
              </a:rPr>
              <a:t>로봇들로부터의</a:t>
            </a:r>
            <a:r>
              <a:rPr kumimoji="1" lang="ko-KR" altLang="en-US" dirty="0">
                <a:solidFill>
                  <a:schemeClr val="tx2"/>
                </a:solidFill>
              </a:rPr>
              <a:t> 요청을 예상해야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rgbClr val="FF0000"/>
                </a:solidFill>
              </a:rPr>
              <a:t>자신이 관리하는 사이트가 검색엔진에 노출되도록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사이트 관리자들은 로봇이 그들의 사이트를 방문했을 때 정보를 얻지 못하는 상황을 막아야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3664247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9.3</a:t>
            </a:r>
            <a:r>
              <a:rPr kumimoji="1" lang="ko-KR" altLang="en-US" dirty="0">
                <a:solidFill>
                  <a:schemeClr val="tx2"/>
                </a:solidFill>
              </a:rPr>
              <a:t> 부적절하게 동작하는 로봇들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 fontScale="625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로봇들이 저지르는 실수들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폭주하는 로봇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로봇은 사람보다 훨씬 빠르게 요청을 만들 수 있기 때문에 논리적인 에러를 갖거나 순환에 빠졌을 때 서버에 과부하를 유발한다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오래된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로봇이 방문하는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이 오래되어 존재하지 않는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에 대한 요청을 보낼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길고 잘못된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순환이나 프로그램 오류로 인해 크고 의미 없는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을 요청할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호기심이 지나친 로봇</a:t>
            </a:r>
            <a:br>
              <a:rPr kumimoji="1" lang="en-US" altLang="ko-KR" sz="2400" b="1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보호되어야 할 데이터까지 검색엔진이나 기타 애플리케이션이 접근 가능하도록 할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r>
              <a:rPr kumimoji="1" lang="ko-KR" altLang="en-US" sz="2400" dirty="0">
                <a:solidFill>
                  <a:schemeClr val="tx2"/>
                </a:solidFill>
              </a:rPr>
              <a:t> 악의적인 검색엔진과 아카이브 사용자들이 의도적으로 이용할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b="1" dirty="0">
                <a:solidFill>
                  <a:schemeClr val="tx2"/>
                </a:solidFill>
              </a:rPr>
              <a:t>동적 게이트웨이 접근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비용이 많이 드는 게이트웨이 애플리케이션에 요청을 보내는 경우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9359013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</a:t>
            </a:r>
            <a:r>
              <a:rPr kumimoji="1" lang="ko-KR" altLang="en-US" dirty="0">
                <a:solidFill>
                  <a:schemeClr val="tx2"/>
                </a:solidFill>
              </a:rPr>
              <a:t> 로봇 차단하기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로봇의 동작을 더 잘 제어할 수 있는 메커니즘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Robots Exclusion Standard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로봇의 접근을 제어하는 정보를 저장하는 파일 </a:t>
            </a:r>
            <a:r>
              <a:rPr kumimoji="1" lang="en-US" altLang="ko-KR" sz="1400" dirty="0">
                <a:solidFill>
                  <a:schemeClr val="tx2"/>
                </a:solidFill>
              </a:rPr>
              <a:t>–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robots.txt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어떤 로봇이 서버이 어떤 부분에 접근할 수 있는지에 대한 정보 저장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표준을 따르는 로봇은 제일 먼저 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23CA823-0583-BFE3-ABAE-101E174E7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116" y="2954226"/>
            <a:ext cx="5728662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94367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9.4.1</a:t>
            </a:r>
            <a:r>
              <a:rPr kumimoji="1" lang="ko-KR" altLang="en-US" dirty="0">
                <a:solidFill>
                  <a:schemeClr val="tx2"/>
                </a:solidFill>
              </a:rPr>
              <a:t> 로봇 차단 표준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로봇 차단 표준은 임시방편으로 마련된 표준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대부분이 주류 업체들과 검색엔진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크롤러들은</a:t>
            </a:r>
            <a:r>
              <a:rPr kumimoji="1" lang="ko-KR" altLang="en-US" dirty="0">
                <a:solidFill>
                  <a:schemeClr val="tx2"/>
                </a:solidFill>
              </a:rPr>
              <a:t> 이 표준을 준수한다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오늘날 대부분의 로봇들은 </a:t>
            </a:r>
            <a:r>
              <a:rPr kumimoji="1" lang="en-US" altLang="ko-KR" dirty="0">
                <a:solidFill>
                  <a:schemeClr val="tx2"/>
                </a:solidFill>
              </a:rPr>
              <a:t>3</a:t>
            </a:r>
            <a:r>
              <a:rPr kumimoji="1" lang="ko-KR" altLang="en-US" dirty="0">
                <a:solidFill>
                  <a:schemeClr val="tx2"/>
                </a:solidFill>
              </a:rPr>
              <a:t>가지 버전 중 </a:t>
            </a:r>
            <a:r>
              <a:rPr kumimoji="1" lang="en-US" altLang="ko-KR" dirty="0">
                <a:solidFill>
                  <a:schemeClr val="tx2"/>
                </a:solidFill>
              </a:rPr>
              <a:t>v0.0</a:t>
            </a:r>
            <a:r>
              <a:rPr kumimoji="1" lang="ko-KR" altLang="en-US" dirty="0">
                <a:solidFill>
                  <a:schemeClr val="tx2"/>
                </a:solidFill>
              </a:rPr>
              <a:t>이나 </a:t>
            </a:r>
            <a:r>
              <a:rPr kumimoji="1" lang="en-US" altLang="ko-KR" dirty="0">
                <a:solidFill>
                  <a:schemeClr val="tx2"/>
                </a:solidFill>
              </a:rPr>
              <a:t>v1.0</a:t>
            </a:r>
            <a:r>
              <a:rPr kumimoji="1" lang="ko-KR" altLang="en-US" dirty="0">
                <a:solidFill>
                  <a:schemeClr val="tx2"/>
                </a:solidFill>
              </a:rPr>
              <a:t> 표준을 채택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AAA266D3-57B0-EF7E-9E3A-C0427086E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458357"/>
              </p:ext>
            </p:extLst>
          </p:nvPr>
        </p:nvGraphicFramePr>
        <p:xfrm>
          <a:off x="3468017" y="4601544"/>
          <a:ext cx="812799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2245">
                  <a:extLst>
                    <a:ext uri="{9D8B030D-6E8A-4147-A177-3AD203B41FA5}">
                      <a16:colId xmlns:a16="http://schemas.microsoft.com/office/drawing/2014/main" val="1833155420"/>
                    </a:ext>
                  </a:extLst>
                </a:gridCol>
                <a:gridCol w="5738648">
                  <a:extLst>
                    <a:ext uri="{9D8B030D-6E8A-4147-A177-3AD203B41FA5}">
                      <a16:colId xmlns:a16="http://schemas.microsoft.com/office/drawing/2014/main" val="2278408452"/>
                    </a:ext>
                  </a:extLst>
                </a:gridCol>
                <a:gridCol w="1527106">
                  <a:extLst>
                    <a:ext uri="{9D8B030D-6E8A-4147-A177-3AD203B41FA5}">
                      <a16:colId xmlns:a16="http://schemas.microsoft.com/office/drawing/2014/main" val="763921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버전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이름과</a:t>
                      </a:r>
                      <a:r>
                        <a:rPr lang="ko-KR" altLang="en-US" sz="1200" dirty="0"/>
                        <a:t> 설명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날짜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8311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0</a:t>
                      </a:r>
                      <a:r>
                        <a:rPr lang="en-US" altLang="ko-KR" sz="1200" dirty="0"/>
                        <a:t>.0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로봇</a:t>
                      </a:r>
                      <a:r>
                        <a:rPr lang="ko-KR" altLang="en-US" sz="1200" dirty="0"/>
                        <a:t> 배제 표준</a:t>
                      </a:r>
                      <a:r>
                        <a:rPr lang="en-US" altLang="ko-KR" sz="1200" dirty="0"/>
                        <a:t>-Disallow</a:t>
                      </a:r>
                      <a:r>
                        <a:rPr lang="ko-KR" altLang="en-US" sz="1200" dirty="0"/>
                        <a:t> 지시자를 지원하는 마틴 </a:t>
                      </a:r>
                      <a:r>
                        <a:rPr lang="ko-KR" altLang="en-US" sz="1200" dirty="0" err="1"/>
                        <a:t>코스터</a:t>
                      </a:r>
                      <a:r>
                        <a:rPr lang="en-US" altLang="ko-KR" sz="1200" dirty="0"/>
                        <a:t>(Martin </a:t>
                      </a:r>
                      <a:r>
                        <a:rPr lang="en-US" altLang="ko-KR" sz="1200" dirty="0" err="1"/>
                        <a:t>Koster</a:t>
                      </a:r>
                      <a:r>
                        <a:rPr lang="en-US" altLang="ko-KR" sz="1200" dirty="0"/>
                        <a:t>)</a:t>
                      </a:r>
                      <a:r>
                        <a:rPr lang="ko-KR" altLang="en-US" sz="1200" dirty="0"/>
                        <a:t>의 오리지널 </a:t>
                      </a:r>
                      <a:r>
                        <a:rPr lang="en-US" altLang="ko-KR" sz="1200" dirty="0" err="1"/>
                        <a:t>robots.txt</a:t>
                      </a:r>
                      <a:r>
                        <a:rPr lang="ko-KR" altLang="en-US" sz="1200" dirty="0"/>
                        <a:t> 메커니즘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994</a:t>
                      </a:r>
                      <a:r>
                        <a:rPr lang="ko-KR" altLang="en-US" sz="1200" dirty="0"/>
                        <a:t>년 </a:t>
                      </a:r>
                      <a:r>
                        <a:rPr lang="en-US" altLang="ko-KR" sz="1200" dirty="0"/>
                        <a:t>6</a:t>
                      </a:r>
                      <a:r>
                        <a:rPr lang="ko-KR" altLang="en-US" sz="1200" dirty="0"/>
                        <a:t>월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0029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.0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웹</a:t>
                      </a:r>
                      <a:r>
                        <a:rPr lang="ko-KR" altLang="en-US" sz="1200" dirty="0"/>
                        <a:t> 로봇 제어 방법</a:t>
                      </a:r>
                      <a:r>
                        <a:rPr lang="en-US" altLang="ko-KR" sz="1200" dirty="0"/>
                        <a:t>-Allow</a:t>
                      </a:r>
                      <a:r>
                        <a:rPr lang="ko-KR" altLang="en-US" sz="1200" dirty="0"/>
                        <a:t> 지시자의 지원이 추가된 마틴 코스터의 </a:t>
                      </a:r>
                      <a:r>
                        <a:rPr lang="en-US" altLang="ko-KR" sz="1200" dirty="0"/>
                        <a:t>IETF</a:t>
                      </a:r>
                      <a:r>
                        <a:rPr lang="ko-KR" altLang="en-US" sz="1200" dirty="0"/>
                        <a:t> 초안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996</a:t>
                      </a:r>
                      <a:r>
                        <a:rPr lang="ko-KR" altLang="en-US" sz="1200" dirty="0"/>
                        <a:t>년 </a:t>
                      </a:r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806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2</a:t>
                      </a:r>
                      <a:r>
                        <a:rPr lang="en-US" altLang="ko-KR" sz="1200" dirty="0"/>
                        <a:t>.0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로봇</a:t>
                      </a:r>
                      <a:r>
                        <a:rPr lang="ko-KR" altLang="en-US" sz="1200" dirty="0"/>
                        <a:t> 차단을 위한 확장 표준</a:t>
                      </a:r>
                      <a:r>
                        <a:rPr lang="en-US" altLang="ko-KR" sz="1200" dirty="0"/>
                        <a:t>-</a:t>
                      </a:r>
                      <a:r>
                        <a:rPr lang="ko-KR" altLang="en-US" sz="1200" dirty="0"/>
                        <a:t>정규식과 타이밍 정보를 포함한 숀 코너</a:t>
                      </a:r>
                      <a:r>
                        <a:rPr lang="en-US" altLang="ko-KR" sz="1200" dirty="0"/>
                        <a:t>(Sean Conner)</a:t>
                      </a:r>
                      <a:r>
                        <a:rPr lang="ko-KR" altLang="en-US" sz="1200" dirty="0"/>
                        <a:t>의 확장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널리 지원되지는 않는다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1</a:t>
                      </a:r>
                      <a:r>
                        <a:rPr lang="en-US" altLang="ko-KR" sz="1200" dirty="0"/>
                        <a:t>996</a:t>
                      </a:r>
                      <a:r>
                        <a:rPr lang="ko-KR" altLang="en-US" sz="1200" dirty="0"/>
                        <a:t>년 </a:t>
                      </a:r>
                      <a:r>
                        <a:rPr lang="en-US" altLang="ko-KR" sz="1200" dirty="0"/>
                        <a:t>11</a:t>
                      </a:r>
                      <a:r>
                        <a:rPr lang="ko-KR" altLang="en-US" sz="1200" dirty="0"/>
                        <a:t>월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303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3152904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9.4.2</a:t>
            </a:r>
            <a:r>
              <a:rPr kumimoji="1" lang="ko-KR" altLang="en-US" dirty="0">
                <a:solidFill>
                  <a:schemeClr val="tx2"/>
                </a:solidFill>
              </a:rPr>
              <a:t> 웹 사이트와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 파일들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사이트의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을 방문하기 전에 그 웹 사이트에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 파일이 존재한다면 로봇은 반드시 그 파일을 가져와 처리해야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사이트 전체에 대한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 파일은 단 하나만 존재한다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가상 호스트를 운영하는 경우 각각의 가상 </a:t>
            </a:r>
            <a:r>
              <a:rPr kumimoji="1" lang="en-US" altLang="ko-KR" dirty="0" err="1">
                <a:solidFill>
                  <a:schemeClr val="tx2"/>
                </a:solidFill>
              </a:rPr>
              <a:t>docroot</a:t>
            </a:r>
            <a:r>
              <a:rPr kumimoji="1" lang="ko-KR" altLang="en-US" dirty="0">
                <a:solidFill>
                  <a:schemeClr val="tx2"/>
                </a:solidFill>
              </a:rPr>
              <a:t>에 서로 다른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가 있을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따라서 웹 사이트의 모든 컨텐츠에 대한 차단 규칙을 종합적으로 기술한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 파일을 생성할 필요가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924712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9.4.2</a:t>
            </a:r>
            <a:r>
              <a:rPr kumimoji="1" lang="ko-KR" altLang="en-US" dirty="0">
                <a:solidFill>
                  <a:schemeClr val="tx2"/>
                </a:solidFill>
              </a:rPr>
              <a:t> 웹 사이트와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 파일들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</p:spPr>
        <p:txBody>
          <a:bodyPr anchor="ctr"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b="1" dirty="0">
                <a:solidFill>
                  <a:schemeClr val="tx2"/>
                </a:solidFill>
              </a:rPr>
              <a:t> 가져오기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HTTP GET</a:t>
            </a:r>
            <a:r>
              <a:rPr kumimoji="1" lang="ko-KR" altLang="en-US" dirty="0">
                <a:solidFill>
                  <a:schemeClr val="tx2"/>
                </a:solidFill>
              </a:rPr>
              <a:t> 메서드를 이용하여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 리소스를 가져온다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404</a:t>
            </a:r>
            <a:r>
              <a:rPr kumimoji="1" lang="ko-KR" altLang="en-US" dirty="0">
                <a:solidFill>
                  <a:schemeClr val="tx2"/>
                </a:solidFill>
              </a:rPr>
              <a:t> 응답이 올 경우 로봇은 제한 없이 리소스를 요청하게 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로봇은 사이트 관리자가 로봇의 접근을 추적할 수 있도록 </a:t>
            </a:r>
            <a:r>
              <a:rPr kumimoji="1" lang="en-US" altLang="ko-KR" dirty="0">
                <a:solidFill>
                  <a:schemeClr val="tx2"/>
                </a:solidFill>
              </a:rPr>
              <a:t>From</a:t>
            </a:r>
            <a:r>
              <a:rPr kumimoji="1" lang="ko-KR" altLang="en-US" dirty="0">
                <a:solidFill>
                  <a:schemeClr val="tx2"/>
                </a:solidFill>
              </a:rPr>
              <a:t>이나 </a:t>
            </a:r>
            <a:r>
              <a:rPr kumimoji="1" lang="en-US" altLang="ko-KR" dirty="0">
                <a:solidFill>
                  <a:schemeClr val="tx2"/>
                </a:solidFill>
              </a:rPr>
              <a:t>User-Agent</a:t>
            </a:r>
            <a:r>
              <a:rPr kumimoji="1" lang="ko-KR" altLang="en-US" dirty="0">
                <a:solidFill>
                  <a:schemeClr val="tx2"/>
                </a:solidFill>
              </a:rPr>
              <a:t> 헤더를 통해 신원 정보를 넘기고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문의나 불만사항이 있을 경우를 대비한 연락처를 제공해야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GET /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en-US" altLang="ko-KR" dirty="0">
                <a:solidFill>
                  <a:schemeClr val="tx2"/>
                </a:solidFill>
              </a:rPr>
              <a:t> HTTP/1.0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Host: </a:t>
            </a:r>
            <a:r>
              <a:rPr kumimoji="1" lang="en-US" altLang="ko-KR" dirty="0" err="1">
                <a:solidFill>
                  <a:schemeClr val="tx2"/>
                </a:solidFill>
              </a:rPr>
              <a:t>www.joes-hardware.com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User-Agent: Slurp/2.0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Date: Wed Oct 3 20:22:48 EST 2001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응답 코드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200</a:t>
            </a:r>
            <a:r>
              <a:rPr kumimoji="1" lang="ko-KR" altLang="en-US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dirty="0">
                <a:solidFill>
                  <a:schemeClr val="tx2"/>
                </a:solidFill>
              </a:rPr>
              <a:t> 성공했을 때는 응답 컨텐츠를 </a:t>
            </a:r>
            <a:r>
              <a:rPr kumimoji="1" lang="ko-KR" altLang="en-US" dirty="0" err="1">
                <a:solidFill>
                  <a:schemeClr val="tx2"/>
                </a:solidFill>
              </a:rPr>
              <a:t>파싱하여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차단규칙을</a:t>
            </a:r>
            <a:r>
              <a:rPr kumimoji="1" lang="en-US" altLang="ko-KR" dirty="0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얻고 그 규칙에 따라야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404</a:t>
            </a:r>
            <a:r>
              <a:rPr kumimoji="1" lang="ko-KR" altLang="en-US" dirty="0">
                <a:solidFill>
                  <a:schemeClr val="tx2"/>
                </a:solidFill>
              </a:rPr>
              <a:t> 응답에 대해서는 제약 없이 사이트에 접근한다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401,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403</a:t>
            </a:r>
            <a:r>
              <a:rPr kumimoji="1" lang="ko-KR" altLang="en-US" dirty="0">
                <a:solidFill>
                  <a:schemeClr val="tx2"/>
                </a:solidFill>
              </a:rPr>
              <a:t>에 대해서는 사이트 접근이 완전히 제한되었다고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판단한다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503</a:t>
            </a:r>
            <a:r>
              <a:rPr kumimoji="1" lang="ko-KR" altLang="en-US" dirty="0">
                <a:solidFill>
                  <a:schemeClr val="tx2"/>
                </a:solidFill>
              </a:rPr>
              <a:t> 응답에 대해서는 해당 사이트 검색을 뒤로 미룬다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3XX</a:t>
            </a:r>
            <a:r>
              <a:rPr kumimoji="1" lang="ko-KR" altLang="en-US" dirty="0">
                <a:solidFill>
                  <a:schemeClr val="tx2"/>
                </a:solidFill>
              </a:rPr>
              <a:t> 응답에 대해서는 리소스가 발견될 때까지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ko-KR" altLang="en-US" dirty="0" err="1">
                <a:solidFill>
                  <a:schemeClr val="tx2"/>
                </a:solidFill>
              </a:rPr>
              <a:t>리다이렉트를</a:t>
            </a:r>
            <a:r>
              <a:rPr kumimoji="1" lang="ko-KR" altLang="en-US" dirty="0">
                <a:solidFill>
                  <a:schemeClr val="tx2"/>
                </a:solidFill>
              </a:rPr>
              <a:t> 따라간다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8414837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 포맷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는 단순한 줄 기반의 문법을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빈 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주석 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규칙 줄의 세 가지로 구성된다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헤더와 유사하며 필드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값으로 구성된다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#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이 </a:t>
            </a:r>
            <a:r>
              <a:rPr kumimoji="1" lang="en-US" altLang="ko-KR" sz="1200" b="1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파일은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Slurp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과 </a:t>
            </a:r>
            <a:r>
              <a:rPr kumimoji="1" lang="en-US" altLang="ko-KR" sz="1200" b="1" dirty="0" err="1">
                <a:solidFill>
                  <a:schemeClr val="tx2"/>
                </a:solidFill>
              </a:rPr>
              <a:t>Webcrawler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가 우리 사이트의 공개된 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#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영역을 크롤링하는 것을 허락한다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.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그러나 다른 로봇은 안된다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…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User-Agent: slurp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User-Agent: </a:t>
            </a:r>
            <a:r>
              <a:rPr kumimoji="1" lang="en-US" altLang="ko-KR" sz="1200" b="1" dirty="0" err="1">
                <a:solidFill>
                  <a:schemeClr val="tx2"/>
                </a:solidFill>
              </a:rPr>
              <a:t>webcrawler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Disallow: /private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User-Agent: *</a:t>
            </a:r>
            <a:br>
              <a:rPr kumimoji="1" lang="en-US" altLang="ko-KR" sz="1200" b="1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Disallow:</a:t>
            </a:r>
          </a:p>
          <a:p>
            <a:pPr lvl="4">
              <a:lnSpc>
                <a:spcPct val="104000"/>
              </a:lnSpc>
            </a:pPr>
            <a:endParaRPr kumimoji="1" lang="en-US" altLang="ko-KR" sz="1200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 줄들은 레코드로 구분되며 각 레코드는 특정 로봇들이 집합에 대한 차단 규칙의 집합을 기술한다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각 레코드는 빈 줄이나 파일 끝</a:t>
            </a:r>
            <a:r>
              <a:rPr kumimoji="1" lang="en-US" altLang="ko-KR" dirty="0">
                <a:solidFill>
                  <a:schemeClr val="tx2"/>
                </a:solidFill>
              </a:rPr>
              <a:t>(end-of-file)</a:t>
            </a:r>
            <a:r>
              <a:rPr kumimoji="1" lang="ko-KR" altLang="en-US" dirty="0">
                <a:solidFill>
                  <a:schemeClr val="tx2"/>
                </a:solidFill>
              </a:rPr>
              <a:t> 문자로 끝난다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1992637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 포맷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User-Agent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로봇 이름은 로봇의 </a:t>
            </a:r>
            <a:r>
              <a:rPr kumimoji="1" lang="en-US" altLang="ko-KR" dirty="0">
                <a:solidFill>
                  <a:schemeClr val="tx2"/>
                </a:solidFill>
              </a:rPr>
              <a:t>HTTP GET</a:t>
            </a:r>
            <a:r>
              <a:rPr kumimoji="1" lang="ko-KR" altLang="en-US" dirty="0">
                <a:solidFill>
                  <a:schemeClr val="tx2"/>
                </a:solidFill>
              </a:rPr>
              <a:t> 요청 안의 </a:t>
            </a:r>
            <a:r>
              <a:rPr kumimoji="1" lang="en-US" altLang="ko-KR" dirty="0">
                <a:solidFill>
                  <a:schemeClr val="tx2"/>
                </a:solidFill>
              </a:rPr>
              <a:t>User-Agent</a:t>
            </a:r>
            <a:r>
              <a:rPr kumimoji="1" lang="ko-KR" altLang="en-US" dirty="0">
                <a:solidFill>
                  <a:schemeClr val="tx2"/>
                </a:solidFill>
              </a:rPr>
              <a:t> 헤더를 통해 보내진다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로봇은 자신의 이름이 부분 문자열인 이름을 포함해서 검색한다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자신의 이름에 대응하는 </a:t>
            </a:r>
            <a:r>
              <a:rPr kumimoji="1" lang="en-US" altLang="ko-KR" dirty="0">
                <a:solidFill>
                  <a:schemeClr val="tx2"/>
                </a:solidFill>
              </a:rPr>
              <a:t>User-Agent</a:t>
            </a:r>
            <a:r>
              <a:rPr kumimoji="1" lang="ko-KR" altLang="en-US" dirty="0">
                <a:solidFill>
                  <a:schemeClr val="tx2"/>
                </a:solidFill>
              </a:rPr>
              <a:t> 줄이나 값이 *인 </a:t>
            </a:r>
            <a:r>
              <a:rPr kumimoji="1" lang="en-US" altLang="ko-KR" dirty="0">
                <a:solidFill>
                  <a:schemeClr val="tx2"/>
                </a:solidFill>
              </a:rPr>
              <a:t>User-Agent</a:t>
            </a:r>
            <a:r>
              <a:rPr kumimoji="1" lang="ko-KR" altLang="en-US" dirty="0">
                <a:solidFill>
                  <a:schemeClr val="tx2"/>
                </a:solidFill>
              </a:rPr>
              <a:t> 줄을 찾지 못하면 접근에 어떤 제한도 없는 것으로 판단한다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b="1" dirty="0">
                <a:solidFill>
                  <a:schemeClr val="tx2"/>
                </a:solidFill>
              </a:rPr>
              <a:t>Disallow</a:t>
            </a:r>
            <a:r>
              <a:rPr kumimoji="1" lang="ko-KR" altLang="en-US" b="1" dirty="0">
                <a:solidFill>
                  <a:schemeClr val="tx2"/>
                </a:solidFill>
              </a:rPr>
              <a:t>와 </a:t>
            </a:r>
            <a:r>
              <a:rPr kumimoji="1" lang="en-US" altLang="ko-KR" b="1" dirty="0">
                <a:solidFill>
                  <a:schemeClr val="tx2"/>
                </a:solidFill>
              </a:rPr>
              <a:t>Allow</a:t>
            </a:r>
            <a:r>
              <a:rPr kumimoji="1" lang="ko-KR" altLang="en-US" b="1" dirty="0">
                <a:solidFill>
                  <a:schemeClr val="tx2"/>
                </a:solidFill>
              </a:rPr>
              <a:t> 줄들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User-Agent</a:t>
            </a:r>
            <a:r>
              <a:rPr kumimoji="1" lang="ko-KR" altLang="en-US" dirty="0">
                <a:solidFill>
                  <a:schemeClr val="tx2"/>
                </a:solidFill>
              </a:rPr>
              <a:t> 줄들 바로 다음에 온다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로봇에 대해 어떤 경로가 허용되고 어떤 경로가 금지되는지 명시적으로 기술한다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Disallow</a:t>
            </a:r>
            <a:r>
              <a:rPr kumimoji="1" lang="ko-KR" altLang="en-US" dirty="0">
                <a:solidFill>
                  <a:schemeClr val="tx2"/>
                </a:solidFill>
              </a:rPr>
              <a:t>와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중 첫 번째로 맞은 것이 사용되며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맞는 것이 없으면 모두 허용이다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규칙 경로는 반드시 맞춰보고자 하는 경로의 대소문자를 구분하는 </a:t>
            </a:r>
            <a:r>
              <a:rPr kumimoji="1" lang="ko-KR" altLang="en-US" dirty="0" err="1">
                <a:solidFill>
                  <a:schemeClr val="tx2"/>
                </a:solidFill>
              </a:rPr>
              <a:t>접두어여야</a:t>
            </a:r>
            <a:r>
              <a:rPr kumimoji="1" lang="ko-KR" altLang="en-US" dirty="0">
                <a:solidFill>
                  <a:schemeClr val="tx2"/>
                </a:solidFill>
              </a:rPr>
              <a:t>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1019042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>
                <a:solidFill>
                  <a:schemeClr val="tx2"/>
                </a:solidFill>
              </a:rPr>
              <a:t>9.4.3</a:t>
            </a:r>
            <a:r>
              <a:rPr kumimoji="1" lang="ko-KR" altLang="en-US">
                <a:solidFill>
                  <a:schemeClr val="tx2"/>
                </a:solidFill>
              </a:rPr>
              <a:t> </a:t>
            </a:r>
            <a:r>
              <a:rPr kumimoji="1" lang="en-US" altLang="ko-KR">
                <a:solidFill>
                  <a:schemeClr val="tx2"/>
                </a:solidFill>
              </a:rPr>
              <a:t>robots.txt</a:t>
            </a:r>
            <a:r>
              <a:rPr kumimoji="1" lang="ko-KR" altLang="en-US">
                <a:solidFill>
                  <a:schemeClr val="tx2"/>
                </a:solidFill>
              </a:rPr>
              <a:t> </a:t>
            </a:r>
            <a:r>
              <a:rPr kumimoji="1" lang="ko-KR" altLang="en-US" dirty="0">
                <a:solidFill>
                  <a:schemeClr val="tx2"/>
                </a:solidFill>
              </a:rPr>
              <a:t>포맷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1400" b="1" dirty="0">
                <a:solidFill>
                  <a:schemeClr val="tx2"/>
                </a:solidFill>
              </a:rPr>
              <a:t>Disallow/Allow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접두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매칭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(prefix matching)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실제 경로 안에 규칙 경로의 길이만큼 같은 부분이 있어야 하며 대소문자도 같아야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빈 문자열로 모든 문자열에 매치되도록 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이스케이핑된</a:t>
            </a:r>
            <a:r>
              <a:rPr kumimoji="1" lang="ko-KR" altLang="en-US" sz="1400" dirty="0">
                <a:solidFill>
                  <a:schemeClr val="tx2"/>
                </a:solidFill>
              </a:rPr>
              <a:t> 문자들</a:t>
            </a:r>
            <a:r>
              <a:rPr kumimoji="1" lang="en-US" altLang="ko-KR" sz="1400" dirty="0">
                <a:solidFill>
                  <a:schemeClr val="tx2"/>
                </a:solidFill>
              </a:rPr>
              <a:t>(%xx)</a:t>
            </a:r>
            <a:r>
              <a:rPr kumimoji="1" lang="ko-KR" altLang="en-US" sz="1400" dirty="0">
                <a:solidFill>
                  <a:schemeClr val="tx2"/>
                </a:solidFill>
              </a:rPr>
              <a:t>은 비교 전에 원래대로 복원된다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(/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의미하는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%2F</a:t>
            </a:r>
            <a:r>
              <a:rPr kumimoji="1" lang="ko-KR" altLang="en-US" sz="1400" dirty="0">
                <a:solidFill>
                  <a:schemeClr val="tx2"/>
                </a:solidFill>
              </a:rPr>
              <a:t>는 예외로 반드시 그대로 매치되어야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빈 문자열은 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경로와 매치된다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1C88E77-D8CD-4B0F-8888-45C348EC3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154729"/>
              </p:ext>
            </p:extLst>
          </p:nvPr>
        </p:nvGraphicFramePr>
        <p:xfrm>
          <a:off x="4857535" y="2322165"/>
          <a:ext cx="6956043" cy="31424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8105">
                  <a:extLst>
                    <a:ext uri="{9D8B030D-6E8A-4147-A177-3AD203B41FA5}">
                      <a16:colId xmlns:a16="http://schemas.microsoft.com/office/drawing/2014/main" val="2076123006"/>
                    </a:ext>
                  </a:extLst>
                </a:gridCol>
                <a:gridCol w="1469694">
                  <a:extLst>
                    <a:ext uri="{9D8B030D-6E8A-4147-A177-3AD203B41FA5}">
                      <a16:colId xmlns:a16="http://schemas.microsoft.com/office/drawing/2014/main" val="3675511064"/>
                    </a:ext>
                  </a:extLst>
                </a:gridCol>
                <a:gridCol w="1056005">
                  <a:extLst>
                    <a:ext uri="{9D8B030D-6E8A-4147-A177-3AD203B41FA5}">
                      <a16:colId xmlns:a16="http://schemas.microsoft.com/office/drawing/2014/main" val="819303551"/>
                    </a:ext>
                  </a:extLst>
                </a:gridCol>
                <a:gridCol w="3082239">
                  <a:extLst>
                    <a:ext uri="{9D8B030D-6E8A-4147-A177-3AD203B41FA5}">
                      <a16:colId xmlns:a16="http://schemas.microsoft.com/office/drawing/2014/main" val="1873317775"/>
                    </a:ext>
                  </a:extLst>
                </a:gridCol>
              </a:tblGrid>
              <a:tr h="298357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규칙</a:t>
                      </a:r>
                      <a:r>
                        <a:rPr lang="ko-KR" altLang="en-US" sz="1200" dirty="0"/>
                        <a:t> 경로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URL</a:t>
                      </a:r>
                      <a:r>
                        <a:rPr lang="ko-KR" altLang="en-US" sz="1200" dirty="0"/>
                        <a:t> 경로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매치되는가</a:t>
                      </a:r>
                      <a:r>
                        <a:rPr lang="en-US" altLang="ko-Kore-KR" sz="1200" dirty="0"/>
                        <a:t>?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부연</a:t>
                      </a:r>
                      <a:r>
                        <a:rPr lang="ko-KR" altLang="en-US" sz="1200" dirty="0"/>
                        <a:t> 설명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034066"/>
                  </a:ext>
                </a:extLst>
              </a:tr>
              <a:tr h="298357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규칙 경로 </a:t>
                      </a:r>
                      <a:r>
                        <a:rPr lang="en-US" altLang="ko-KR" sz="1200" dirty="0"/>
                        <a:t>==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URL</a:t>
                      </a:r>
                      <a:r>
                        <a:rPr lang="ko-KR" altLang="en-US" sz="1200" dirty="0"/>
                        <a:t> 경로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970945"/>
                  </a:ext>
                </a:extLst>
              </a:tr>
              <a:tr h="298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tmpfile.html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규칙</a:t>
                      </a:r>
                      <a:r>
                        <a:rPr lang="ko-KR" altLang="en-US" sz="1200" dirty="0"/>
                        <a:t> 경로가 </a:t>
                      </a:r>
                      <a:r>
                        <a:rPr lang="en-US" altLang="ko-KR" sz="1200" dirty="0"/>
                        <a:t>URL</a:t>
                      </a:r>
                      <a:r>
                        <a:rPr lang="ko-KR" altLang="en-US" sz="1200" dirty="0"/>
                        <a:t> 경로의 </a:t>
                      </a:r>
                      <a:r>
                        <a:rPr lang="ko-KR" altLang="en-US" sz="1200" dirty="0" err="1"/>
                        <a:t>접두어다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8314330"/>
                  </a:ext>
                </a:extLst>
              </a:tr>
              <a:tr h="298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a.html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200" dirty="0"/>
                        <a:t>규칙</a:t>
                      </a:r>
                      <a:r>
                        <a:rPr lang="ko-KR" altLang="en-US" sz="1200" dirty="0"/>
                        <a:t> 경로가 </a:t>
                      </a:r>
                      <a:r>
                        <a:rPr lang="en-US" altLang="ko-KR" sz="1200" dirty="0"/>
                        <a:t>URL</a:t>
                      </a:r>
                      <a:r>
                        <a:rPr lang="ko-KR" altLang="en-US" sz="1200" dirty="0"/>
                        <a:t> 경로의 </a:t>
                      </a:r>
                      <a:r>
                        <a:rPr lang="ko-KR" altLang="en-US" sz="1200" dirty="0" err="1"/>
                        <a:t>접두어다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1784372"/>
                  </a:ext>
                </a:extLst>
              </a:tr>
              <a:tr h="298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</a:t>
                      </a:r>
                      <a:r>
                        <a:rPr lang="en-US" altLang="ko-Kore-KR" sz="1200" dirty="0"/>
                        <a:t>/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ore-KR" altLang="en-US" sz="1200" dirty="0"/>
                        <a:t>는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tmp</a:t>
                      </a:r>
                      <a:r>
                        <a:rPr lang="ko-Kore-KR" altLang="en-US" sz="1200" dirty="0"/>
                        <a:t>의</a:t>
                      </a:r>
                      <a:r>
                        <a:rPr lang="ko-KR" altLang="en-US" sz="1200" dirty="0"/>
                        <a:t> 접두어가 아니다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6543828"/>
                  </a:ext>
                </a:extLst>
              </a:tr>
              <a:tr h="298357">
                <a:tc>
                  <a:txBody>
                    <a:bodyPr/>
                    <a:lstStyle/>
                    <a:p>
                      <a:endParaRPr lang="ko-Kore-KR" alt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README.TXT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빈</a:t>
                      </a:r>
                      <a:r>
                        <a:rPr lang="ko-KR" altLang="en-US" sz="1200" dirty="0"/>
                        <a:t> 문자열은 모든 것에 매치된다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651700"/>
                  </a:ext>
                </a:extLst>
              </a:tr>
              <a:tr h="298357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/~</a:t>
                      </a:r>
                      <a:r>
                        <a:rPr lang="en-US" altLang="ko-Kore-KR" sz="1200" dirty="0" err="1"/>
                        <a:t>fred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hi.html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%7Efred/</a:t>
                      </a:r>
                      <a:r>
                        <a:rPr lang="en-US" altLang="ko-Kore-KR" sz="1200" dirty="0" err="1"/>
                        <a:t>hi.html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%7E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과 같은 것으로 취급된다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308835"/>
                  </a:ext>
                </a:extLst>
              </a:tr>
              <a:tr h="298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/%7Efred/</a:t>
                      </a:r>
                      <a:r>
                        <a:rPr lang="en-US" altLang="ko-Kore-KR" sz="1200" dirty="0" err="1"/>
                        <a:t>hi.html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/~</a:t>
                      </a:r>
                      <a:r>
                        <a:rPr lang="en-US" altLang="ko-Kore-KR" sz="1200" dirty="0" err="1"/>
                        <a:t>fred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hi.html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%7E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~</a:t>
                      </a:r>
                      <a:r>
                        <a:rPr lang="ko-KR" altLang="en-US" sz="1200" dirty="0"/>
                        <a:t>과 같은 것으로 취급된다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5620749"/>
                  </a:ext>
                </a:extLst>
              </a:tr>
              <a:tr h="298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/%7efred/</a:t>
                      </a:r>
                      <a:r>
                        <a:rPr lang="en-US" altLang="ko-Kore-KR" sz="1200" dirty="0" err="1"/>
                        <a:t>hi.html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/%7Efred/</a:t>
                      </a:r>
                      <a:r>
                        <a:rPr lang="en-US" altLang="ko-Kore-KR" sz="1200" dirty="0" err="1"/>
                        <a:t>hi.html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이스케이핑된</a:t>
                      </a:r>
                      <a:r>
                        <a:rPr lang="ko-KR" altLang="en-US" sz="1200" dirty="0"/>
                        <a:t> 문자는 대소문자를 무시한다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036891"/>
                  </a:ext>
                </a:extLst>
              </a:tr>
              <a:tr h="2983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/>
                        <a:t>/~</a:t>
                      </a:r>
                      <a:r>
                        <a:rPr lang="en-US" altLang="ko-Kore-KR" sz="1200" dirty="0" err="1"/>
                        <a:t>fred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hi.html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~fred%2Fhi.html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X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%2F</a:t>
                      </a:r>
                      <a:r>
                        <a:rPr lang="ko-KR" altLang="en-US" sz="1200" dirty="0"/>
                        <a:t>는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이 맞지만 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는 특별히 정확히 매치되어야 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296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47285822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9.4.4</a:t>
            </a:r>
            <a:r>
              <a:rPr kumimoji="1" lang="ko-KR" altLang="en-US" dirty="0">
                <a:solidFill>
                  <a:schemeClr val="tx2"/>
                </a:solidFill>
              </a:rPr>
              <a:t> 그 외에 </a:t>
            </a:r>
            <a:r>
              <a:rPr kumimoji="1" lang="ko-KR" altLang="en-US" dirty="0" err="1">
                <a:solidFill>
                  <a:schemeClr val="tx2"/>
                </a:solidFill>
              </a:rPr>
              <a:t>알아둘</a:t>
            </a:r>
            <a:r>
              <a:rPr kumimoji="1" lang="ko-KR" altLang="en-US" dirty="0">
                <a:solidFill>
                  <a:schemeClr val="tx2"/>
                </a:solidFill>
              </a:rPr>
              <a:t> 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b="1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b="1" dirty="0">
                <a:solidFill>
                  <a:schemeClr val="tx2"/>
                </a:solidFill>
              </a:rPr>
              <a:t> 파일을 </a:t>
            </a:r>
            <a:r>
              <a:rPr kumimoji="1" lang="ko-KR" altLang="en-US" b="1" dirty="0" err="1">
                <a:solidFill>
                  <a:schemeClr val="tx2"/>
                </a:solidFill>
              </a:rPr>
              <a:t>파싱할</a:t>
            </a:r>
            <a:r>
              <a:rPr kumimoji="1" lang="ko-KR" altLang="en-US" b="1" dirty="0">
                <a:solidFill>
                  <a:schemeClr val="tx2"/>
                </a:solidFill>
              </a:rPr>
              <a:t> 때 지켜야 할 몇가지 규칙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로봇은 자신이 이해하지 못하는 필드는 무시해야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한 줄을 여러 줄에 표현하는 것은 허용되지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주석은 파일 </a:t>
            </a:r>
            <a:r>
              <a:rPr kumimoji="1" lang="ko-KR" altLang="en-US" dirty="0" err="1">
                <a:solidFill>
                  <a:schemeClr val="tx2"/>
                </a:solidFill>
              </a:rPr>
              <a:t>어디에서든</a:t>
            </a:r>
            <a:r>
              <a:rPr kumimoji="1" lang="ko-KR" altLang="en-US" dirty="0">
                <a:solidFill>
                  <a:schemeClr val="tx2"/>
                </a:solidFill>
              </a:rPr>
              <a:t> 허용된다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0.0</a:t>
            </a:r>
            <a:r>
              <a:rPr kumimoji="1" lang="ko-KR" altLang="en-US" dirty="0">
                <a:solidFill>
                  <a:schemeClr val="tx2"/>
                </a:solidFill>
              </a:rPr>
              <a:t> 버전은 </a:t>
            </a:r>
            <a:r>
              <a:rPr kumimoji="1" lang="en-US" altLang="ko-KR" dirty="0">
                <a:solidFill>
                  <a:schemeClr val="tx2"/>
                </a:solidFill>
              </a:rPr>
              <a:t>Allow</a:t>
            </a:r>
            <a:r>
              <a:rPr kumimoji="1" lang="ko-KR" altLang="en-US" dirty="0">
                <a:solidFill>
                  <a:schemeClr val="tx2"/>
                </a:solidFill>
              </a:rPr>
              <a:t> 줄을 지원하지 않아 이 명세를 구현한 로봇은 허용되는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도 탐색하지 않을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52920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은 인터넷의 리소스를 가리키는 표준 이름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문법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여러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컴포넌트가 어떤 의미를 가지며 무엇을 수행하는지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웹 클라이언트가 지원하는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과 확장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같은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에 대해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인코딩과</a:t>
            </a:r>
            <a:r>
              <a:rPr kumimoji="1" lang="ko-KR" altLang="en-US" dirty="0">
                <a:solidFill>
                  <a:schemeClr val="tx2"/>
                </a:solidFill>
              </a:rPr>
              <a:t> 문자 규칙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인터넷 정보 시스템에 적용되는 공통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기존 이름은 유지하면서 객체들을 다른 장소로 옮기는 것을 가능하게 해주는 </a:t>
            </a:r>
            <a:r>
              <a:rPr kumimoji="1" lang="en-US" altLang="ko-KR" dirty="0">
                <a:solidFill>
                  <a:schemeClr val="tx2"/>
                </a:solidFill>
              </a:rPr>
              <a:t>URN</a:t>
            </a:r>
            <a:r>
              <a:rPr kumimoji="1" lang="ko-KR" altLang="en-US" dirty="0">
                <a:solidFill>
                  <a:schemeClr val="tx2"/>
                </a:solidFill>
              </a:rPr>
              <a:t>을 포함한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의 미래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2081473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의 </a:t>
            </a:r>
            <a:r>
              <a:rPr kumimoji="1" lang="ko-KR" altLang="en-US" dirty="0" err="1">
                <a:solidFill>
                  <a:schemeClr val="tx2"/>
                </a:solidFill>
              </a:rPr>
              <a:t>캐싱과</a:t>
            </a:r>
            <a:r>
              <a:rPr kumimoji="1" lang="ko-KR" altLang="en-US" dirty="0">
                <a:solidFill>
                  <a:schemeClr val="tx2"/>
                </a:solidFill>
              </a:rPr>
              <a:t> 만료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로봇은 주기적으로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가져와 그 결과를 캐시해야 하며 </a:t>
            </a:r>
            <a:r>
              <a:rPr kumimoji="1" lang="ko-KR" altLang="en-US" dirty="0" err="1">
                <a:solidFill>
                  <a:schemeClr val="tx2"/>
                </a:solidFill>
              </a:rPr>
              <a:t>캐시된</a:t>
            </a:r>
            <a:r>
              <a:rPr kumimoji="1" lang="ko-KR" altLang="en-US" dirty="0">
                <a:solidFill>
                  <a:schemeClr val="tx2"/>
                </a:solidFill>
              </a:rPr>
              <a:t> 사본은 만료일까지 로봇에 의해 사용된다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이에 따라 로봇은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응답의 </a:t>
            </a:r>
            <a:r>
              <a:rPr kumimoji="1" lang="en-US" altLang="ko-KR" dirty="0">
                <a:solidFill>
                  <a:schemeClr val="tx2"/>
                </a:solidFill>
              </a:rPr>
              <a:t>Cache-Control</a:t>
            </a:r>
            <a:r>
              <a:rPr kumimoji="1" lang="ko-KR" altLang="en-US" dirty="0">
                <a:solidFill>
                  <a:schemeClr val="tx2"/>
                </a:solidFill>
              </a:rPr>
              <a:t>과 </a:t>
            </a:r>
            <a:r>
              <a:rPr kumimoji="1" lang="en-US" altLang="ko-KR" dirty="0">
                <a:solidFill>
                  <a:schemeClr val="tx2"/>
                </a:solidFill>
              </a:rPr>
              <a:t>Expires</a:t>
            </a:r>
            <a:r>
              <a:rPr kumimoji="1" lang="ko-KR" altLang="en-US" dirty="0">
                <a:solidFill>
                  <a:schemeClr val="tx2"/>
                </a:solidFill>
              </a:rPr>
              <a:t>헤더에 주의를 기울여야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크롤러들이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에 적용되는 캐시 지시자를 이해하지 못할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 err="1">
                <a:solidFill>
                  <a:schemeClr val="tx2"/>
                </a:solidFill>
              </a:rPr>
              <a:t>캐시되는</a:t>
            </a:r>
            <a:r>
              <a:rPr kumimoji="1" lang="ko-KR" altLang="en-US" dirty="0">
                <a:solidFill>
                  <a:schemeClr val="tx2"/>
                </a:solidFill>
              </a:rPr>
              <a:t> 기간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명세상 </a:t>
            </a:r>
            <a:r>
              <a:rPr kumimoji="1" lang="en-US" altLang="ko-KR" dirty="0">
                <a:solidFill>
                  <a:schemeClr val="tx2"/>
                </a:solidFill>
              </a:rPr>
              <a:t>7</a:t>
            </a:r>
            <a:r>
              <a:rPr kumimoji="1" lang="ko-KR" altLang="en-US" dirty="0">
                <a:solidFill>
                  <a:schemeClr val="tx2"/>
                </a:solidFill>
              </a:rPr>
              <a:t>일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보다 짧은 주기로 </a:t>
            </a: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갱신하는 경우 갱신된 효과가 없을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71699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9.4.6</a:t>
            </a:r>
            <a:r>
              <a:rPr kumimoji="1" lang="ko-KR" altLang="en-US" dirty="0">
                <a:solidFill>
                  <a:schemeClr val="tx2"/>
                </a:solidFill>
              </a:rPr>
              <a:t> 로봇 차단 펄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생략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22886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 로봇 제어 </a:t>
            </a:r>
            <a:r>
              <a:rPr kumimoji="1" lang="en-US" altLang="ko-KR" dirty="0">
                <a:solidFill>
                  <a:schemeClr val="tx2"/>
                </a:solidFill>
              </a:rPr>
              <a:t>META</a:t>
            </a:r>
            <a:r>
              <a:rPr kumimoji="1" lang="ko-KR" altLang="en-US" dirty="0">
                <a:solidFill>
                  <a:schemeClr val="tx2"/>
                </a:solidFill>
              </a:rPr>
              <a:t> 태그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 err="1">
                <a:solidFill>
                  <a:schemeClr val="tx2"/>
                </a:solidFill>
              </a:rPr>
              <a:t>robots.txt</a:t>
            </a:r>
            <a:r>
              <a:rPr kumimoji="1" lang="ko-KR" altLang="en-US" dirty="0">
                <a:solidFill>
                  <a:schemeClr val="tx2"/>
                </a:solidFill>
              </a:rPr>
              <a:t> 파일의 단점 중 하나는 오로지 웹 사이트 관리자가 소유한다는 점이다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컨텐츠 작성자들은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 문서 내에 직접 로봇 제어 태그를 추가할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형식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b="1" dirty="0">
                <a:solidFill>
                  <a:schemeClr val="tx2"/>
                </a:solidFill>
              </a:rPr>
              <a:t>&lt;META NAME=“ROBOTS” CONTENT=directive-list&gt;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br>
              <a:rPr kumimoji="1" lang="en-US" altLang="ko-KR" b="1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name</a:t>
            </a:r>
            <a:r>
              <a:rPr kumimoji="1" lang="ko-KR" altLang="en-US" dirty="0">
                <a:solidFill>
                  <a:schemeClr val="tx2"/>
                </a:solidFill>
              </a:rPr>
              <a:t>과 </a:t>
            </a:r>
            <a:r>
              <a:rPr kumimoji="1" lang="en-US" altLang="ko-KR" dirty="0">
                <a:solidFill>
                  <a:schemeClr val="tx2"/>
                </a:solidFill>
              </a:rPr>
              <a:t>content</a:t>
            </a:r>
            <a:r>
              <a:rPr kumimoji="1" lang="ko-KR" altLang="en-US" dirty="0">
                <a:solidFill>
                  <a:schemeClr val="tx2"/>
                </a:solidFill>
              </a:rPr>
              <a:t>의 값은 대소문자를 구분하지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0032536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9.4.7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HTML</a:t>
            </a:r>
            <a:r>
              <a:rPr kumimoji="1" lang="ko-KR" altLang="en-US" dirty="0">
                <a:solidFill>
                  <a:schemeClr val="tx2"/>
                </a:solidFill>
              </a:rPr>
              <a:t> 로봇 제어 </a:t>
            </a:r>
            <a:r>
              <a:rPr kumimoji="1" lang="en-US" altLang="ko-KR" dirty="0">
                <a:solidFill>
                  <a:schemeClr val="tx2"/>
                </a:solidFill>
              </a:rPr>
              <a:t>META</a:t>
            </a:r>
            <a:r>
              <a:rPr kumimoji="1" lang="ko-KR" altLang="en-US" dirty="0">
                <a:solidFill>
                  <a:schemeClr val="tx2"/>
                </a:solidFill>
              </a:rPr>
              <a:t> 태그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로봇 </a:t>
            </a:r>
            <a:r>
              <a:rPr kumimoji="1" lang="en-US" altLang="ko-KR" b="1" dirty="0">
                <a:solidFill>
                  <a:schemeClr val="tx2"/>
                </a:solidFill>
              </a:rPr>
              <a:t>META</a:t>
            </a:r>
            <a:r>
              <a:rPr kumimoji="1" lang="ko-KR" altLang="en-US" b="1" dirty="0">
                <a:solidFill>
                  <a:schemeClr val="tx2"/>
                </a:solidFill>
              </a:rPr>
              <a:t> 지시자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NOINDEX: </a:t>
            </a:r>
            <a:r>
              <a:rPr kumimoji="1" lang="ko-KR" altLang="en-US" dirty="0">
                <a:solidFill>
                  <a:schemeClr val="tx2"/>
                </a:solidFill>
              </a:rPr>
              <a:t>로봇에게 이 페이지를 무시하라고 지시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NOFOLLOW: </a:t>
            </a:r>
            <a:r>
              <a:rPr kumimoji="1" lang="ko-KR" altLang="en-US" dirty="0">
                <a:solidFill>
                  <a:schemeClr val="tx2"/>
                </a:solidFill>
              </a:rPr>
              <a:t>로봇에게 이 페이지가 링크한 페이지를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크롤링</a:t>
            </a:r>
            <a:r>
              <a:rPr kumimoji="1" lang="ko-KR" altLang="en-US" dirty="0">
                <a:solidFill>
                  <a:schemeClr val="tx2"/>
                </a:solidFill>
              </a:rPr>
              <a:t> 하지 말라고 지시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INDEX: </a:t>
            </a:r>
            <a:r>
              <a:rPr kumimoji="1" lang="ko-KR" altLang="en-US" dirty="0">
                <a:solidFill>
                  <a:schemeClr val="tx2"/>
                </a:solidFill>
              </a:rPr>
              <a:t>이 페이지의 컨텐츠를 인덱싱할 수 있음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FOLLOW: </a:t>
            </a:r>
            <a:r>
              <a:rPr kumimoji="1" lang="ko-KR" altLang="en-US" dirty="0">
                <a:solidFill>
                  <a:schemeClr val="tx2"/>
                </a:solidFill>
              </a:rPr>
              <a:t>이 페이지가 링크한 페이지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크롤링</a:t>
            </a:r>
            <a:r>
              <a:rPr kumimoji="1" lang="ko-KR" altLang="en-US" dirty="0">
                <a:solidFill>
                  <a:schemeClr val="tx2"/>
                </a:solidFill>
              </a:rPr>
              <a:t> 가능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NOARCHIVE:</a:t>
            </a:r>
            <a:r>
              <a:rPr kumimoji="1" lang="ko-KR" altLang="en-US" dirty="0">
                <a:solidFill>
                  <a:schemeClr val="tx2"/>
                </a:solidFill>
              </a:rPr>
              <a:t> 이 페이지의 캐시를 위한 로컬 사본을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만들어서는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ALL: INDEX, FOLLOW</a:t>
            </a:r>
            <a:r>
              <a:rPr kumimoji="1" lang="ko-KR" altLang="en-US" dirty="0">
                <a:solidFill>
                  <a:schemeClr val="tx2"/>
                </a:solidFill>
              </a:rPr>
              <a:t>와 같음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NONE: NOINDEX,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NOFOLLOW</a:t>
            </a:r>
            <a:r>
              <a:rPr kumimoji="1" lang="ko-KR" altLang="en-US" dirty="0">
                <a:solidFill>
                  <a:schemeClr val="tx2"/>
                </a:solidFill>
              </a:rPr>
              <a:t>와 같음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서로 배치되는 지시어를 같이 사용하면 안된다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검색엔진 </a:t>
            </a:r>
            <a:r>
              <a:rPr kumimoji="1" lang="en-US" altLang="ko-KR" b="1" dirty="0">
                <a:solidFill>
                  <a:schemeClr val="tx2"/>
                </a:solidFill>
              </a:rPr>
              <a:t>META</a:t>
            </a:r>
            <a:r>
              <a:rPr kumimoji="1" lang="ko-KR" altLang="en-US" b="1" dirty="0">
                <a:solidFill>
                  <a:schemeClr val="tx2"/>
                </a:solidFill>
              </a:rPr>
              <a:t> 태그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b="1" dirty="0">
              <a:solidFill>
                <a:schemeClr val="tx2"/>
              </a:solidFill>
            </a:endParaRP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9C495018-042E-9FE0-2826-9AB89C7054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133692"/>
              </p:ext>
            </p:extLst>
          </p:nvPr>
        </p:nvGraphicFramePr>
        <p:xfrm>
          <a:off x="2554015" y="4355756"/>
          <a:ext cx="9422631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7875">
                  <a:extLst>
                    <a:ext uri="{9D8B030D-6E8A-4147-A177-3AD203B41FA5}">
                      <a16:colId xmlns:a16="http://schemas.microsoft.com/office/drawing/2014/main" val="1616118169"/>
                    </a:ext>
                  </a:extLst>
                </a:gridCol>
                <a:gridCol w="1103586">
                  <a:extLst>
                    <a:ext uri="{9D8B030D-6E8A-4147-A177-3AD203B41FA5}">
                      <a16:colId xmlns:a16="http://schemas.microsoft.com/office/drawing/2014/main" val="1002532430"/>
                    </a:ext>
                  </a:extLst>
                </a:gridCol>
                <a:gridCol w="6921170">
                  <a:extLst>
                    <a:ext uri="{9D8B030D-6E8A-4147-A177-3AD203B41FA5}">
                      <a16:colId xmlns:a16="http://schemas.microsoft.com/office/drawing/2014/main" val="2618113419"/>
                    </a:ext>
                  </a:extLst>
                </a:gridCol>
              </a:tblGrid>
              <a:tr h="194566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name=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content=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307792"/>
                  </a:ext>
                </a:extLst>
              </a:tr>
              <a:tr h="194566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DESCRIPTION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&lt;</a:t>
                      </a:r>
                      <a:r>
                        <a:rPr lang="ko-KR" altLang="en-US" sz="1200" dirty="0"/>
                        <a:t>텍스트</a:t>
                      </a:r>
                      <a:r>
                        <a:rPr lang="en-US" altLang="ko-KR" sz="1200" dirty="0"/>
                        <a:t>&gt;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저자가</a:t>
                      </a:r>
                      <a:r>
                        <a:rPr lang="ko-KR" altLang="en-US" sz="1200" dirty="0"/>
                        <a:t> 웹페이지의 짧은 요약을 정의할 수 있게 해준다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많은 검색 엔진이 페이지 저자가 그들의 웹페이지에 대해 기술하는 짧고 적절한 요약을 지정할 수 있도록 해주는 </a:t>
                      </a:r>
                      <a:r>
                        <a:rPr lang="en-US" altLang="ko-KR" sz="1200" dirty="0"/>
                        <a:t>META </a:t>
                      </a:r>
                      <a:r>
                        <a:rPr lang="en-US" altLang="ko-Kore-KR" sz="1200" dirty="0"/>
                        <a:t>DESCRIPTION</a:t>
                      </a:r>
                      <a:r>
                        <a:rPr lang="ko-KR" altLang="en-US" sz="1200" dirty="0"/>
                        <a:t> 태그를 살펴본다</a:t>
                      </a:r>
                      <a:r>
                        <a:rPr lang="en-US" altLang="ko-KR" sz="1200" dirty="0"/>
                        <a:t>.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/>
                        <a:t>(&lt;meta name=“description” content=”</a:t>
                      </a:r>
                      <a:r>
                        <a:rPr lang="ko-KR" altLang="en-US" sz="1200" dirty="0"/>
                        <a:t>메리의 골동품 상점 웹 사이트에 오신 것을 환영합니다</a:t>
                      </a:r>
                      <a:r>
                        <a:rPr lang="en-US" altLang="ko-KR" sz="1200" dirty="0"/>
                        <a:t>.”&gt;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9718651"/>
                  </a:ext>
                </a:extLst>
              </a:tr>
              <a:tr h="194566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KEYWORDS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&lt;</a:t>
                      </a:r>
                      <a:r>
                        <a:rPr lang="ko-KR" altLang="en-US" sz="1200" dirty="0"/>
                        <a:t>쉼표목록</a:t>
                      </a:r>
                      <a:r>
                        <a:rPr lang="en-US" altLang="ko-KR" sz="1200" dirty="0"/>
                        <a:t>&gt;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키워드</a:t>
                      </a:r>
                      <a:r>
                        <a:rPr lang="ko-KR" altLang="en-US" sz="1200" dirty="0"/>
                        <a:t> 검색을 돕기 위한 웹페이지를 기술하는 단어들의 쉼표로 구분되는 목록</a:t>
                      </a:r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(&lt;meta name=“keywords” content=”</a:t>
                      </a:r>
                      <a:r>
                        <a:rPr lang="en-US" altLang="ko-KR" sz="1200" dirty="0" err="1"/>
                        <a:t>antiquesm</a:t>
                      </a:r>
                      <a:r>
                        <a:rPr lang="en-US" altLang="ko-KR" sz="1200" dirty="0"/>
                        <a:t>, </a:t>
                      </a:r>
                      <a:r>
                        <a:rPr lang="en-US" altLang="ko-KR" sz="1200" dirty="0" err="1"/>
                        <a:t>mary</a:t>
                      </a:r>
                      <a:r>
                        <a:rPr lang="en-US" altLang="ko-KR" sz="1200" dirty="0"/>
                        <a:t>, furniture, restoration”&gt;)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2538505"/>
                  </a:ext>
                </a:extLst>
              </a:tr>
              <a:tr h="194566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REVISIT-AFTER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&lt;</a:t>
                      </a:r>
                      <a:r>
                        <a:rPr lang="ko-KR" altLang="en-US" sz="1200" dirty="0"/>
                        <a:t>숫자 </a:t>
                      </a:r>
                      <a:r>
                        <a:rPr lang="en-US" altLang="ko-KR" sz="1200" dirty="0"/>
                        <a:t>days&gt;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로봇이나</a:t>
                      </a:r>
                      <a:r>
                        <a:rPr lang="ko-KR" altLang="en-US" sz="1200" dirty="0"/>
                        <a:t> 검색엔진에게 이 페이지는 아마도 쉽게 변경될 것이기 때문에 저장된 만큼의 날짜가 지난 이후에 다시 방문해야 한다고 지시</a:t>
                      </a:r>
                      <a:endParaRPr lang="en-US" altLang="ko-KR" sz="1200" dirty="0"/>
                    </a:p>
                    <a:p>
                      <a:r>
                        <a:rPr lang="en-US" altLang="ko-KR" sz="1200" dirty="0"/>
                        <a:t>(&lt;meta name=”revisit-after” content=“10 days”&gt;)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09936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3918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9.5</a:t>
            </a:r>
            <a:r>
              <a:rPr kumimoji="1" lang="ko-KR" altLang="en-US" dirty="0">
                <a:solidFill>
                  <a:schemeClr val="tx2"/>
                </a:solidFill>
              </a:rPr>
              <a:t> 로봇 에티켓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생략 </a:t>
            </a:r>
            <a:r>
              <a:rPr kumimoji="1" lang="en-US" altLang="ko-KR" sz="2400" dirty="0">
                <a:solidFill>
                  <a:schemeClr val="tx2"/>
                </a:solidFill>
              </a:rPr>
              <a:t>(</a:t>
            </a:r>
            <a:r>
              <a:rPr kumimoji="1" lang="ko-KR" altLang="en-US" sz="2400" dirty="0">
                <a:solidFill>
                  <a:schemeClr val="tx2"/>
                </a:solidFill>
              </a:rPr>
              <a:t>본문 </a:t>
            </a:r>
            <a:r>
              <a:rPr kumimoji="1" lang="en-US" altLang="ko-KR" sz="2400" dirty="0">
                <a:solidFill>
                  <a:schemeClr val="tx2"/>
                </a:solidFill>
              </a:rPr>
              <a:t>277~279 </a:t>
            </a:r>
            <a:r>
              <a:rPr kumimoji="1" lang="ko-KR" altLang="en-US" sz="2400" dirty="0">
                <a:solidFill>
                  <a:schemeClr val="tx2"/>
                </a:solidFill>
              </a:rPr>
              <a:t>페이지 참조</a:t>
            </a:r>
            <a:r>
              <a:rPr kumimoji="1" lang="en-US" altLang="ko-KR" sz="2400" dirty="0">
                <a:solidFill>
                  <a:schemeClr val="tx2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7819329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9.6</a:t>
            </a:r>
            <a:r>
              <a:rPr kumimoji="1" lang="ko-KR" altLang="en-US" dirty="0">
                <a:solidFill>
                  <a:schemeClr val="tx2"/>
                </a:solidFill>
              </a:rPr>
              <a:t> 검색엔진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웹 로봇을 가장 광범위하게 사용하는 것은 검색엔진이다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521067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9.6.1</a:t>
            </a:r>
            <a:r>
              <a:rPr kumimoji="1" lang="ko-KR" altLang="en-US" dirty="0">
                <a:solidFill>
                  <a:schemeClr val="tx2"/>
                </a:solidFill>
              </a:rPr>
              <a:t> 넓게 생각하라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규모의 크기 때문에 웹 전체를 </a:t>
            </a:r>
            <a:r>
              <a:rPr kumimoji="1" lang="ko-KR" altLang="en-US" dirty="0" err="1">
                <a:solidFill>
                  <a:schemeClr val="tx2"/>
                </a:solidFill>
              </a:rPr>
              <a:t>크롤링</a:t>
            </a:r>
            <a:r>
              <a:rPr kumimoji="1" lang="ko-KR" altLang="en-US" dirty="0">
                <a:solidFill>
                  <a:schemeClr val="tx2"/>
                </a:solidFill>
              </a:rPr>
              <a:t> 하는 것은 여전히 쉽지 않은 일이다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5332435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9.6.2</a:t>
            </a:r>
            <a:r>
              <a:rPr kumimoji="1" lang="ko-KR" altLang="en-US" dirty="0">
                <a:solidFill>
                  <a:schemeClr val="tx2"/>
                </a:solidFill>
              </a:rPr>
              <a:t> 현대적인 검색엔진의 아키텍처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검색엔진들은 </a:t>
            </a:r>
            <a:r>
              <a:rPr kumimoji="1" lang="en-US" altLang="ko-KR" sz="1800" dirty="0">
                <a:solidFill>
                  <a:schemeClr val="tx2"/>
                </a:solidFill>
              </a:rPr>
              <a:t>‘</a:t>
            </a:r>
            <a:r>
              <a:rPr kumimoji="1" lang="ko-KR" altLang="en-US" sz="1800" dirty="0">
                <a:solidFill>
                  <a:schemeClr val="tx2"/>
                </a:solidFill>
              </a:rPr>
              <a:t>풀 텍스트 색인</a:t>
            </a:r>
            <a:r>
              <a:rPr kumimoji="1" lang="en-US" altLang="ko-KR" sz="1800" dirty="0">
                <a:solidFill>
                  <a:schemeClr val="tx2"/>
                </a:solidFill>
              </a:rPr>
              <a:t>(full-text indexes)’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800" dirty="0">
                <a:solidFill>
                  <a:schemeClr val="tx2"/>
                </a:solidFill>
              </a:rPr>
              <a:t> 하는 복잡한 로컬 데이터베이스를 생성한다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 err="1">
                <a:solidFill>
                  <a:schemeClr val="tx2"/>
                </a:solidFill>
              </a:rPr>
              <a:t>크롤링</a:t>
            </a:r>
            <a:r>
              <a:rPr kumimoji="1" lang="ko-KR" altLang="en-US" sz="1800" dirty="0">
                <a:solidFill>
                  <a:schemeClr val="tx2"/>
                </a:solidFill>
              </a:rPr>
              <a:t> 시간에 비해 웹페이지가 변화하는 시간은 매우 빠르기 때문에 풀 텍스트 색인은 특정 시점에서의 스냅샷에 불과하다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45C86-AAA6-69AD-4EDD-528BE207A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1600538"/>
            <a:ext cx="6795701" cy="38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66716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9.6.3</a:t>
            </a:r>
            <a:r>
              <a:rPr kumimoji="1" lang="ko-KR" altLang="en-US" dirty="0">
                <a:solidFill>
                  <a:schemeClr val="tx2"/>
                </a:solidFill>
              </a:rPr>
              <a:t> 풀 텍스트 색인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단어 하나를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입력받아</a:t>
            </a:r>
            <a:r>
              <a:rPr kumimoji="1" lang="ko-KR" altLang="en-US" sz="1800" dirty="0">
                <a:solidFill>
                  <a:schemeClr val="tx2"/>
                </a:solidFill>
              </a:rPr>
              <a:t> 그 단어가 포함된 문서를 즉각 알려줄 수 있는 데이터베이스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44F584-EAA9-A2D0-0E1E-44459D63F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14" y="732348"/>
            <a:ext cx="4745007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611018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4" name="Rectangle 133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8" name="Right Triangle 13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9.6.4</a:t>
            </a:r>
            <a:r>
              <a:rPr kumimoji="1" lang="ko-KR" altLang="en-US" dirty="0">
                <a:solidFill>
                  <a:schemeClr val="tx2"/>
                </a:solidFill>
              </a:rPr>
              <a:t> 질의 보내기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 fontScale="85000" lnSpcReduction="100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사용자는 </a:t>
            </a:r>
            <a:r>
              <a:rPr kumimoji="1" lang="en-US" altLang="ko-KR" sz="1800" dirty="0">
                <a:solidFill>
                  <a:schemeClr val="tx2"/>
                </a:solidFill>
              </a:rPr>
              <a:t>HTML</a:t>
            </a:r>
            <a:r>
              <a:rPr kumimoji="1" lang="ko-KR" altLang="en-US" sz="1800" dirty="0">
                <a:solidFill>
                  <a:schemeClr val="tx2"/>
                </a:solidFill>
              </a:rPr>
              <a:t> 폼을 이용하여 검색어를 검색엔진 게이트웨이로 보낸다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게이트웨이 프로그램은 검색 질의를 추출하고 풀 텍스트 색인을 검색할 때 사용되는 표현식으로 변환한다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검색이 완료되면 검색 결과 문서 목록을 웹 서버에게 돌려주고 웹 서버는 이 결과를 사용자에게 </a:t>
            </a:r>
            <a:r>
              <a:rPr kumimoji="1" lang="en-US" altLang="ko-KR" sz="1800" dirty="0">
                <a:solidFill>
                  <a:schemeClr val="tx2"/>
                </a:solidFill>
              </a:rPr>
              <a:t>HTML</a:t>
            </a:r>
            <a:r>
              <a:rPr kumimoji="1" lang="ko-KR" altLang="en-US" sz="1800" dirty="0">
                <a:solidFill>
                  <a:schemeClr val="tx2"/>
                </a:solidFill>
              </a:rPr>
              <a:t> 페이지로 보여준다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065E3D-C566-40CA-13EF-D3F36373A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823133"/>
            <a:ext cx="6795701" cy="536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796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브라우저가 정보를 찾는데 필요한 리소스의 위치를 가리킨다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통해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및 다른 프로토콜을 통해 리소스에 접근할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URI</a:t>
            </a:r>
            <a:r>
              <a:rPr kumimoji="1" lang="ko-KR" altLang="en-US" sz="1800" dirty="0">
                <a:solidFill>
                  <a:schemeClr val="tx2"/>
                </a:solidFill>
              </a:rPr>
              <a:t>의 부분집합이다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스크린샷, 주차장, 전자이(가) 표시된 사진&#10;&#10;자동 생성된 설명">
            <a:extLst>
              <a:ext uri="{FF2B5EF4-FFF2-40B4-BE49-F238E27FC236}">
                <a16:creationId xmlns:a16="http://schemas.microsoft.com/office/drawing/2014/main" id="{B3C62626-FCCA-4B4D-B952-1634C1869D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26977" y="3372686"/>
            <a:ext cx="1866623" cy="12370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00E8F1-5024-3241-B7F4-12A4161D6D59}"/>
              </a:ext>
            </a:extLst>
          </p:cNvPr>
          <p:cNvSpPr txBox="1"/>
          <p:nvPr/>
        </p:nvSpPr>
        <p:spPr>
          <a:xfrm>
            <a:off x="926977" y="4794850"/>
            <a:ext cx="18666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ore-KR" altLang="en-US" sz="900" dirty="0"/>
              <a:t>웹페이지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74992-F89F-C04D-B436-F09F6308C8EF}"/>
              </a:ext>
            </a:extLst>
          </p:cNvPr>
          <p:cNvSpPr txBox="1"/>
          <p:nvPr/>
        </p:nvSpPr>
        <p:spPr>
          <a:xfrm>
            <a:off x="3034658" y="3377286"/>
            <a:ext cx="7643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2400" dirty="0" err="1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2400" dirty="0">
                <a:solidFill>
                  <a:srgbClr val="0070C0"/>
                </a:solidFill>
              </a:rPr>
              <a:t>/seasonal/index-</a:t>
            </a:r>
            <a:r>
              <a:rPr kumimoji="1" lang="en-US" altLang="ko-KR" sz="2400" dirty="0" err="1">
                <a:solidFill>
                  <a:srgbClr val="0070C0"/>
                </a:solidFill>
              </a:rPr>
              <a:t>fall.html</a:t>
            </a:r>
            <a:endParaRPr kumimoji="1" lang="ko-Kore-KR" altLang="en-US" sz="2400" dirty="0"/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21883296-C9E2-A740-AC0F-59B43C9ED3F4}"/>
              </a:ext>
            </a:extLst>
          </p:cNvPr>
          <p:cNvCxnSpPr>
            <a:cxnSpLocks/>
          </p:cNvCxnSpPr>
          <p:nvPr/>
        </p:nvCxnSpPr>
        <p:spPr>
          <a:xfrm>
            <a:off x="3034658" y="3838951"/>
            <a:ext cx="894791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[R] 45">
            <a:extLst>
              <a:ext uri="{FF2B5EF4-FFF2-40B4-BE49-F238E27FC236}">
                <a16:creationId xmlns:a16="http://schemas.microsoft.com/office/drawing/2014/main" id="{41719A6A-FEA0-1542-B670-EE4AFC7DFE21}"/>
              </a:ext>
            </a:extLst>
          </p:cNvPr>
          <p:cNvCxnSpPr>
            <a:cxnSpLocks/>
          </p:cNvCxnSpPr>
          <p:nvPr/>
        </p:nvCxnSpPr>
        <p:spPr>
          <a:xfrm>
            <a:off x="3929449" y="3838951"/>
            <a:ext cx="3265359" cy="0"/>
          </a:xfrm>
          <a:prstGeom prst="line">
            <a:avLst/>
          </a:prstGeom>
          <a:ln w="254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[R] 46">
            <a:extLst>
              <a:ext uri="{FF2B5EF4-FFF2-40B4-BE49-F238E27FC236}">
                <a16:creationId xmlns:a16="http://schemas.microsoft.com/office/drawing/2014/main" id="{BEBDCA89-F858-7F46-9D68-42681E76961C}"/>
              </a:ext>
            </a:extLst>
          </p:cNvPr>
          <p:cNvCxnSpPr>
            <a:cxnSpLocks/>
          </p:cNvCxnSpPr>
          <p:nvPr/>
        </p:nvCxnSpPr>
        <p:spPr>
          <a:xfrm>
            <a:off x="7194808" y="3838951"/>
            <a:ext cx="3483289" cy="0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BBA96468-3242-BB4C-9194-85E53F6C8E57}"/>
              </a:ext>
            </a:extLst>
          </p:cNvPr>
          <p:cNvSpPr txBox="1"/>
          <p:nvPr/>
        </p:nvSpPr>
        <p:spPr>
          <a:xfrm>
            <a:off x="2793600" y="3888352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>
                <a:solidFill>
                  <a:srgbClr val="00B050"/>
                </a:solidFill>
              </a:rPr>
              <a:t>스킴</a:t>
            </a:r>
            <a:r>
              <a:rPr kumimoji="1" lang="en-US" altLang="ko-KR" dirty="0">
                <a:solidFill>
                  <a:srgbClr val="00B050"/>
                </a:solidFill>
              </a:rPr>
              <a:t>(</a:t>
            </a:r>
            <a:r>
              <a:rPr kumimoji="1" lang="ko-KR" altLang="en-US" dirty="0">
                <a:solidFill>
                  <a:srgbClr val="00B050"/>
                </a:solidFill>
              </a:rPr>
              <a:t>어떻게</a:t>
            </a:r>
            <a:r>
              <a:rPr kumimoji="1" lang="en-US" altLang="ko-KR" dirty="0">
                <a:solidFill>
                  <a:srgbClr val="00B050"/>
                </a:solidFill>
              </a:rPr>
              <a:t>)</a:t>
            </a:r>
            <a:endParaRPr kumimoji="1" lang="ko-Kore-KR" altLang="en-US" dirty="0">
              <a:solidFill>
                <a:srgbClr val="00B050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C836A10-0A99-244C-B9A3-B82A25E53222}"/>
              </a:ext>
            </a:extLst>
          </p:cNvPr>
          <p:cNvSpPr txBox="1"/>
          <p:nvPr/>
        </p:nvSpPr>
        <p:spPr>
          <a:xfrm>
            <a:off x="4823785" y="3894044"/>
            <a:ext cx="170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FF8C17"/>
                </a:solidFill>
              </a:rPr>
              <a:t>호스트</a:t>
            </a:r>
            <a:r>
              <a:rPr kumimoji="1" lang="en-US" altLang="ko-KR" dirty="0">
                <a:solidFill>
                  <a:srgbClr val="FF8C17"/>
                </a:solidFill>
              </a:rPr>
              <a:t>(</a:t>
            </a:r>
            <a:r>
              <a:rPr kumimoji="1" lang="ko-KR" altLang="en-US" dirty="0">
                <a:solidFill>
                  <a:srgbClr val="FF8C17"/>
                </a:solidFill>
              </a:rPr>
              <a:t>어디에</a:t>
            </a:r>
            <a:r>
              <a:rPr kumimoji="1" lang="en-US" altLang="ko-KR" dirty="0">
                <a:solidFill>
                  <a:srgbClr val="FF8C17"/>
                </a:solidFill>
              </a:rPr>
              <a:t>)</a:t>
            </a:r>
            <a:endParaRPr kumimoji="1" lang="ko-Kore-KR" altLang="en-US" dirty="0">
              <a:solidFill>
                <a:srgbClr val="FF8C17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5EBE9C-364F-AE45-8A70-F03747842490}"/>
              </a:ext>
            </a:extLst>
          </p:cNvPr>
          <p:cNvSpPr txBox="1"/>
          <p:nvPr/>
        </p:nvSpPr>
        <p:spPr>
          <a:xfrm>
            <a:off x="8188032" y="3897585"/>
            <a:ext cx="14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경로</a:t>
            </a:r>
            <a:r>
              <a:rPr kumimoji="1" lang="en-US" altLang="ko-KR" dirty="0">
                <a:solidFill>
                  <a:srgbClr val="0070C0"/>
                </a:solidFill>
              </a:rPr>
              <a:t>(</a:t>
            </a:r>
            <a:r>
              <a:rPr kumimoji="1" lang="ko-KR" altLang="en-US" dirty="0">
                <a:solidFill>
                  <a:srgbClr val="0070C0"/>
                </a:solidFill>
              </a:rPr>
              <a:t>무엇을</a:t>
            </a:r>
            <a:r>
              <a:rPr kumimoji="1" lang="en-US" altLang="ko-KR" dirty="0">
                <a:solidFill>
                  <a:srgbClr val="0070C0"/>
                </a:solidFill>
              </a:rPr>
              <a:t>)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52" name="왼쪽 화살표[L] 51">
            <a:extLst>
              <a:ext uri="{FF2B5EF4-FFF2-40B4-BE49-F238E27FC236}">
                <a16:creationId xmlns:a16="http://schemas.microsoft.com/office/drawing/2014/main" id="{80B3D019-7878-C844-93BA-18C2EECADFA9}"/>
              </a:ext>
            </a:extLst>
          </p:cNvPr>
          <p:cNvSpPr/>
          <p:nvPr/>
        </p:nvSpPr>
        <p:spPr>
          <a:xfrm>
            <a:off x="3663404" y="4942110"/>
            <a:ext cx="4723357" cy="1147586"/>
          </a:xfrm>
          <a:prstGeom prst="leftArrow">
            <a:avLst/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23000">
                <a:schemeClr val="accent1">
                  <a:lumMod val="45000"/>
                  <a:lumOff val="55000"/>
                </a:schemeClr>
              </a:gs>
              <a:gs pos="52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9C5D7537-C0BB-E54C-99FE-9F7F8D0628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9085" y="5008317"/>
            <a:ext cx="1336968" cy="1336968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F87E37FE-02D2-8845-83B8-44DBABEFE396}"/>
              </a:ext>
            </a:extLst>
          </p:cNvPr>
          <p:cNvSpPr txBox="1"/>
          <p:nvPr/>
        </p:nvSpPr>
        <p:spPr>
          <a:xfrm>
            <a:off x="2089085" y="6425294"/>
            <a:ext cx="13369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클라이언트</a:t>
            </a:r>
            <a:endParaRPr lang="ko-Kore-KR" altLang="en-US" sz="900" dirty="0"/>
          </a:p>
        </p:txBody>
      </p:sp>
      <p:pic>
        <p:nvPicPr>
          <p:cNvPr id="57" name="그림 56" descr="텍스트이(가) 표시된 사진&#10;&#10;자동 생성된 설명">
            <a:extLst>
              <a:ext uri="{FF2B5EF4-FFF2-40B4-BE49-F238E27FC236}">
                <a16:creationId xmlns:a16="http://schemas.microsoft.com/office/drawing/2014/main" id="{1D82B109-E906-5144-ACFB-88C4AEC3BA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226282" y="4697991"/>
            <a:ext cx="1150424" cy="172923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45043FF5-B117-4341-9A7E-4370C49391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46493" y="4702609"/>
            <a:ext cx="1563216" cy="1563216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C87AF019-679B-E94B-BD66-C742AA4986FF}"/>
              </a:ext>
            </a:extLst>
          </p:cNvPr>
          <p:cNvSpPr txBox="1"/>
          <p:nvPr/>
        </p:nvSpPr>
        <p:spPr>
          <a:xfrm>
            <a:off x="8816715" y="6287056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디스크</a:t>
            </a:r>
            <a:endParaRPr lang="ko-Kore-KR" altLang="en-US" sz="9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612506B0-866D-BD4E-9949-167B7B49B980}"/>
              </a:ext>
            </a:extLst>
          </p:cNvPr>
          <p:cNvSpPr txBox="1"/>
          <p:nvPr/>
        </p:nvSpPr>
        <p:spPr>
          <a:xfrm>
            <a:off x="5507167" y="6462215"/>
            <a:ext cx="622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서버</a:t>
            </a:r>
            <a:endParaRPr lang="ko-Kore-KR" altLang="en-US" sz="900" dirty="0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BEED96F0-8F7D-E245-9306-AD0869787261}"/>
              </a:ext>
            </a:extLst>
          </p:cNvPr>
          <p:cNvCxnSpPr>
            <a:cxnSpLocks/>
            <a:stCxn id="49" idx="2"/>
            <a:endCxn id="54" idx="0"/>
          </p:cNvCxnSpPr>
          <p:nvPr/>
        </p:nvCxnSpPr>
        <p:spPr>
          <a:xfrm flipH="1">
            <a:off x="2757569" y="4257684"/>
            <a:ext cx="774374" cy="75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E65EEF99-FBEA-CE4E-996E-F1FF778E7B17}"/>
              </a:ext>
            </a:extLst>
          </p:cNvPr>
          <p:cNvCxnSpPr>
            <a:cxnSpLocks/>
            <a:stCxn id="50" idx="2"/>
            <a:endCxn id="57" idx="0"/>
          </p:cNvCxnSpPr>
          <p:nvPr/>
        </p:nvCxnSpPr>
        <p:spPr>
          <a:xfrm>
            <a:off x="5677545" y="4263376"/>
            <a:ext cx="123949" cy="434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8B3A9BAF-96FE-DC47-8C1A-B2E0F71A25C3}"/>
              </a:ext>
            </a:extLst>
          </p:cNvPr>
          <p:cNvCxnSpPr>
            <a:cxnSpLocks/>
            <a:stCxn id="51" idx="2"/>
            <a:endCxn id="62" idx="0"/>
          </p:cNvCxnSpPr>
          <p:nvPr/>
        </p:nvCxnSpPr>
        <p:spPr>
          <a:xfrm>
            <a:off x="8926375" y="4266917"/>
            <a:ext cx="201726" cy="435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구부러진 연결선[U] 74">
            <a:extLst>
              <a:ext uri="{FF2B5EF4-FFF2-40B4-BE49-F238E27FC236}">
                <a16:creationId xmlns:a16="http://schemas.microsoft.com/office/drawing/2014/main" id="{8C612703-12EC-DA41-9173-78BAAA7481EC}"/>
              </a:ext>
            </a:extLst>
          </p:cNvPr>
          <p:cNvCxnSpPr>
            <a:cxnSpLocks/>
            <a:stCxn id="54" idx="1"/>
          </p:cNvCxnSpPr>
          <p:nvPr/>
        </p:nvCxnSpPr>
        <p:spPr>
          <a:xfrm rot="10800000">
            <a:off x="1599095" y="5014713"/>
            <a:ext cx="489991" cy="6620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1311167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9.6.5</a:t>
            </a:r>
            <a:r>
              <a:rPr kumimoji="1" lang="ko-KR" altLang="en-US" dirty="0">
                <a:solidFill>
                  <a:schemeClr val="tx2"/>
                </a:solidFill>
              </a:rPr>
              <a:t> 검색 결과를 정렬하고 보여주기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검색 엔진은 결과에 순위를 매기기 위해 똑똑한 알고리즘을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–</a:t>
            </a:r>
            <a:r>
              <a:rPr kumimoji="1" lang="ko-KR" altLang="en-US" dirty="0">
                <a:solidFill>
                  <a:schemeClr val="tx2"/>
                </a:solidFill>
              </a:rPr>
              <a:t> 관련도 랭킹</a:t>
            </a:r>
            <a:r>
              <a:rPr kumimoji="1" lang="en-US" altLang="ko-KR" dirty="0">
                <a:solidFill>
                  <a:schemeClr val="tx2"/>
                </a:solidFill>
              </a:rPr>
              <a:t>(relevancy ranking)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예를 들어 어떤 주어진 페이지를 가리키는 링크들이 얼마나 많은 지 세는 것은 그 문서의 인기도를 판별하는데 도움이 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0704778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9.6.6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스푸핑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페이지가 직접 관련 없는 키워드나 가짜 페이지들을 이용하여 검색 결과의 상위에 노출되고자 하는 일종의 속임수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검색엔진과 로봇 구현자들은 이러한 속임수를 잡아내기 위해 끊임없이 관련도 알고리즘을 수정해야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89989589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9.7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2"/>
              </a:rPr>
              <a:t>http://www.robotstxt.org/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3"/>
              </a:rPr>
              <a:t>http://www.searchtools.com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4"/>
              </a:rPr>
              <a:t>http://search.cpan.org/~gaas/WWW-RobotRules-6.02/lib/WWW/RobotRules.pm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5"/>
              </a:rPr>
              <a:t>http://www.conman.org/people/spc/robors2.html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936228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10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HTTP/2.0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788685993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HTTP/2.0</a:t>
            </a:r>
            <a:r>
              <a:rPr kumimoji="1" lang="ko-KR" altLang="en-US" dirty="0">
                <a:solidFill>
                  <a:schemeClr val="tx2"/>
                </a:solidFill>
              </a:rPr>
              <a:t>의 등장 배경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2400" dirty="0">
                <a:solidFill>
                  <a:schemeClr val="tx2"/>
                </a:solidFill>
              </a:rPr>
              <a:t>의 메시지 포맷은 단순성과 접근성에 주안을 두어 어느정도 성능이 희생되었다</a:t>
            </a:r>
            <a:r>
              <a:rPr kumimoji="1" lang="en-US" altLang="ko-KR" sz="2400" dirty="0">
                <a:solidFill>
                  <a:schemeClr val="tx2"/>
                </a:solidFill>
              </a:rPr>
              <a:t>(</a:t>
            </a:r>
            <a:r>
              <a:rPr kumimoji="1" lang="ko-KR" altLang="en-US" sz="2400" dirty="0">
                <a:solidFill>
                  <a:schemeClr val="tx2"/>
                </a:solidFill>
              </a:rPr>
              <a:t>요청을 보낸 후 응답을 받아야만 다음 요청을 보낼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회전 지연</a:t>
            </a:r>
            <a:r>
              <a:rPr kumimoji="1" lang="en-US" altLang="ko-KR" sz="2400" dirty="0">
                <a:solidFill>
                  <a:schemeClr val="tx2"/>
                </a:solidFill>
              </a:rPr>
              <a:t>(</a:t>
            </a:r>
            <a:r>
              <a:rPr kumimoji="1" lang="ko-KR" altLang="en-US" sz="2400" dirty="0">
                <a:solidFill>
                  <a:schemeClr val="tx2"/>
                </a:solidFill>
              </a:rPr>
              <a:t>대기 시간</a:t>
            </a:r>
            <a:r>
              <a:rPr kumimoji="1" lang="en-US" altLang="ko-KR" sz="2400" dirty="0">
                <a:solidFill>
                  <a:schemeClr val="tx2"/>
                </a:solidFill>
              </a:rPr>
              <a:t>,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latency)</a:t>
            </a:r>
            <a:r>
              <a:rPr kumimoji="1" lang="ko-KR" altLang="en-US" sz="2400" dirty="0">
                <a:solidFill>
                  <a:schemeClr val="tx2"/>
                </a:solidFill>
              </a:rPr>
              <a:t>을 줄이기 위한 시도들이 있었음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구글의 </a:t>
            </a:r>
            <a:r>
              <a:rPr kumimoji="1" lang="en-US" altLang="ko-KR" sz="2400" dirty="0">
                <a:solidFill>
                  <a:schemeClr val="tx2"/>
                </a:solidFill>
              </a:rPr>
              <a:t>SPDY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2400" dirty="0">
                <a:solidFill>
                  <a:schemeClr val="tx2"/>
                </a:solidFill>
              </a:rPr>
              <a:t> 기반으로 </a:t>
            </a:r>
            <a:r>
              <a:rPr kumimoji="1" lang="en-US" altLang="ko-KR" sz="2400" dirty="0">
                <a:solidFill>
                  <a:schemeClr val="tx2"/>
                </a:solidFill>
              </a:rPr>
              <a:t>HTTP/2.0</a:t>
            </a:r>
            <a:r>
              <a:rPr kumimoji="1" lang="ko-KR" altLang="en-US" sz="2400" dirty="0">
                <a:solidFill>
                  <a:schemeClr val="tx2"/>
                </a:solidFill>
              </a:rPr>
              <a:t> 프로토콜을 설계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082224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10.2</a:t>
            </a:r>
            <a:r>
              <a:rPr kumimoji="1" lang="ko-KR" altLang="en-US" dirty="0">
                <a:solidFill>
                  <a:schemeClr val="tx2"/>
                </a:solidFill>
              </a:rPr>
              <a:t> 개요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 fontScale="700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</a:rPr>
              <a:t>HTTP/2.0</a:t>
            </a:r>
            <a:r>
              <a:rPr kumimoji="1" lang="ko-KR" altLang="en-US" sz="2400" dirty="0">
                <a:solidFill>
                  <a:schemeClr val="tx2"/>
                </a:solidFill>
              </a:rPr>
              <a:t>은 </a:t>
            </a:r>
            <a:r>
              <a:rPr kumimoji="1" lang="en-US" altLang="ko-KR" sz="2400" dirty="0">
                <a:solidFill>
                  <a:schemeClr val="tx2"/>
                </a:solidFill>
              </a:rPr>
              <a:t>TCP</a:t>
            </a:r>
            <a:r>
              <a:rPr kumimoji="1" lang="ko-KR" altLang="en-US" sz="2400" dirty="0">
                <a:solidFill>
                  <a:schemeClr val="tx2"/>
                </a:solidFill>
              </a:rPr>
              <a:t> 커넥션 위에서 동작하며 커넥션을 초기화 하는 것은 클라이언트이다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</a:rPr>
              <a:t>HTTP/2.0</a:t>
            </a:r>
            <a:r>
              <a:rPr kumimoji="1" lang="ko-KR" altLang="en-US" sz="2400" dirty="0">
                <a:solidFill>
                  <a:schemeClr val="tx2"/>
                </a:solidFill>
              </a:rPr>
              <a:t> 요청과 응답은 길이가 정의된</a:t>
            </a:r>
            <a:r>
              <a:rPr kumimoji="1" lang="en-US" altLang="ko-KR" sz="2400" dirty="0">
                <a:solidFill>
                  <a:schemeClr val="tx2"/>
                </a:solidFill>
              </a:rPr>
              <a:t>(</a:t>
            </a:r>
            <a:r>
              <a:rPr kumimoji="1" lang="ko-KR" altLang="en-US" sz="2400" dirty="0">
                <a:solidFill>
                  <a:schemeClr val="tx2"/>
                </a:solidFill>
              </a:rPr>
              <a:t>최대 </a:t>
            </a:r>
            <a:r>
              <a:rPr kumimoji="1" lang="en-US" altLang="ko-KR" sz="2400" dirty="0">
                <a:solidFill>
                  <a:schemeClr val="tx2"/>
                </a:solidFill>
              </a:rPr>
              <a:t>16383</a:t>
            </a:r>
            <a:r>
              <a:rPr kumimoji="1" lang="ko-KR" altLang="en-US" sz="2400" dirty="0">
                <a:solidFill>
                  <a:schemeClr val="tx2"/>
                </a:solidFill>
              </a:rPr>
              <a:t>바이트</a:t>
            </a:r>
            <a:r>
              <a:rPr kumimoji="1" lang="en-US" altLang="ko-KR" sz="2400" dirty="0">
                <a:solidFill>
                  <a:schemeClr val="tx2"/>
                </a:solidFill>
              </a:rPr>
              <a:t>)</a:t>
            </a:r>
            <a:r>
              <a:rPr kumimoji="1" lang="ko-KR" altLang="en-US" sz="2400" dirty="0">
                <a:solidFill>
                  <a:schemeClr val="tx2"/>
                </a:solidFill>
              </a:rPr>
              <a:t> 한 개 이상의 프레임에 담기며 헤더는 압축되어 담긴다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프레임에 담긴 요청과 응답은 스트림을 통해 보내지며 한 개의 스트림이 한 쌍의 요청과 응답을 처리한다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하나의 커넥션에 여러 개의 프레임이 동시에 만들어질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스트림에 대한 흐름 제어와 우선순위 부여도 가능하다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요청이 없어도 서버에서 클라이언트로 리소스를 보내줄 수 있는 푸시 기능이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하위 호환을 위해 요청과 응답 메시지의 의미를 </a:t>
            </a:r>
            <a:r>
              <a:rPr kumimoji="1" lang="en-US" altLang="ko-KR" sz="2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2400" dirty="0">
                <a:solidFill>
                  <a:schemeClr val="tx2"/>
                </a:solidFill>
              </a:rPr>
              <a:t>과 같도록 유지하고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r>
              <a:rPr kumimoji="1" lang="ko-KR" altLang="en-US" sz="2400" dirty="0">
                <a:solidFill>
                  <a:schemeClr val="tx2"/>
                </a:solidFill>
              </a:rPr>
              <a:t> 다만 표현 문법은 변경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043353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HTTP/1.0</a:t>
            </a:r>
            <a:r>
              <a:rPr kumimoji="1" lang="ko-KR" altLang="en-US" dirty="0">
                <a:solidFill>
                  <a:schemeClr val="tx2"/>
                </a:solidFill>
              </a:rPr>
              <a:t>과의 차이점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208463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1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2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33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35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10.3.1</a:t>
            </a:r>
            <a:r>
              <a:rPr kumimoji="1" lang="ko-KR" altLang="en-US" dirty="0">
                <a:solidFill>
                  <a:schemeClr val="tx2"/>
                </a:solidFill>
              </a:rPr>
              <a:t> 프레임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3264832"/>
            <a:ext cx="4419600" cy="2983568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rmAutofit fontScale="92500"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모든 메시지는 프레임에 담겨 전송된다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프레임은 </a:t>
            </a:r>
            <a:r>
              <a:rPr kumimoji="1" lang="en-US" altLang="ko-KR" sz="1800" dirty="0">
                <a:solidFill>
                  <a:schemeClr val="tx2"/>
                </a:solidFill>
              </a:rPr>
              <a:t>8</a:t>
            </a:r>
            <a:r>
              <a:rPr kumimoji="1" lang="ko-KR" altLang="en-US" sz="1800" dirty="0">
                <a:solidFill>
                  <a:schemeClr val="tx2"/>
                </a:solidFill>
              </a:rPr>
              <a:t>바이트 크기의 헤더와 최대 </a:t>
            </a:r>
            <a:r>
              <a:rPr kumimoji="1" lang="en-US" altLang="ko-KR" sz="1800" dirty="0">
                <a:solidFill>
                  <a:schemeClr val="tx2"/>
                </a:solidFill>
              </a:rPr>
              <a:t>16383</a:t>
            </a:r>
            <a:r>
              <a:rPr kumimoji="1" lang="ko-KR" altLang="en-US" sz="1800" dirty="0">
                <a:solidFill>
                  <a:schemeClr val="tx2"/>
                </a:solidFill>
              </a:rPr>
              <a:t>바이트의 페이로드로 구성된다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총 </a:t>
            </a:r>
            <a:r>
              <a:rPr kumimoji="1" lang="en-US" altLang="ko-KR" sz="1800" dirty="0">
                <a:solidFill>
                  <a:schemeClr val="tx2"/>
                </a:solidFill>
              </a:rPr>
              <a:t>10</a:t>
            </a:r>
            <a:r>
              <a:rPr kumimoji="1" lang="ko-KR" altLang="en-US" sz="1800" dirty="0">
                <a:solidFill>
                  <a:schemeClr val="tx2"/>
                </a:solidFill>
              </a:rPr>
              <a:t>개의 프레임을 정의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페이로드 형식이나 내용은 프레임에 따라 달라짐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315BDD13-1C15-C5DC-6061-4F3BBC890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389" y="451705"/>
            <a:ext cx="6795701" cy="2106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7170D9-C9CD-7176-481C-F6C9896639A7}"/>
              </a:ext>
            </a:extLst>
          </p:cNvPr>
          <p:cNvSpPr txBox="1"/>
          <p:nvPr/>
        </p:nvSpPr>
        <p:spPr>
          <a:xfrm>
            <a:off x="5129050" y="2690654"/>
            <a:ext cx="6309741" cy="40626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600" b="1" dirty="0"/>
              <a:t>R</a:t>
            </a:r>
            <a:r>
              <a:rPr kumimoji="1" lang="en-US" altLang="ko-Kore-KR" sz="1600" dirty="0"/>
              <a:t>: </a:t>
            </a:r>
            <a:r>
              <a:rPr kumimoji="1" lang="ko-KR" altLang="en-US" sz="1600" dirty="0"/>
              <a:t> 예약된 </a:t>
            </a:r>
            <a:r>
              <a:rPr kumimoji="1" lang="en-US" altLang="ko-KR" sz="1600" dirty="0"/>
              <a:t>2</a:t>
            </a:r>
            <a:r>
              <a:rPr kumimoji="1" lang="ko-KR" altLang="en-US" sz="1600" dirty="0"/>
              <a:t>비트 필드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값의 의미가 정의되어 있지 않으며 항상 </a:t>
            </a:r>
            <a:br>
              <a:rPr kumimoji="1" lang="en-US" altLang="ko-KR" sz="1600" dirty="0"/>
            </a:br>
            <a:r>
              <a:rPr kumimoji="1" lang="en-US" altLang="ko-KR" sz="1600" dirty="0"/>
              <a:t>0</a:t>
            </a:r>
            <a:r>
              <a:rPr kumimoji="1" lang="ko-KR" altLang="en-US" sz="1600" dirty="0"/>
              <a:t>이어야 하고 받는 쪽에서는 이 값을 무시해야 한다</a:t>
            </a:r>
            <a:r>
              <a:rPr kumimoji="1"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길이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페이로드의 길이를 나타내는 </a:t>
            </a:r>
            <a:r>
              <a:rPr kumimoji="1" lang="en-US" altLang="ko-KR" sz="1600" dirty="0"/>
              <a:t>14</a:t>
            </a:r>
            <a:r>
              <a:rPr kumimoji="1" lang="ko-KR" altLang="en-US" sz="1600" dirty="0"/>
              <a:t>비트 </a:t>
            </a:r>
            <a:r>
              <a:rPr kumimoji="1" lang="en-US" altLang="ko-KR" sz="1600" dirty="0"/>
              <a:t>unsigned integer.</a:t>
            </a:r>
            <a:r>
              <a:rPr kumimoji="1" lang="ko-KR" altLang="en-US" sz="1600" dirty="0"/>
              <a:t> </a:t>
            </a:r>
            <a:br>
              <a:rPr kumimoji="1" lang="en-US" altLang="ko-KR" sz="1600" dirty="0"/>
            </a:br>
            <a:r>
              <a:rPr kumimoji="1" lang="ko-KR" altLang="en-US" sz="1600" dirty="0"/>
              <a:t>프레임 헤더 길이는 포함되지 않는다</a:t>
            </a:r>
            <a:r>
              <a:rPr kumimoji="1" lang="en-US" altLang="ko-K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종류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프레임의 종류</a:t>
            </a:r>
            <a:r>
              <a:rPr kumimoji="1" lang="en-US" altLang="ko-KR" sz="1600" dirty="0"/>
              <a:t>(DATA, HEADERS, PRIORITY, RST_STREAM, </a:t>
            </a:r>
            <a:br>
              <a:rPr kumimoji="1" lang="en-US" altLang="ko-KR" sz="1600" dirty="0"/>
            </a:br>
            <a:r>
              <a:rPr kumimoji="1" lang="en-US" altLang="ko-KR" sz="1600" dirty="0"/>
              <a:t>SETTINGS, PUSH_PROMISE, PING, GOAWAY, WINDOW_UPDATE,</a:t>
            </a:r>
            <a:br>
              <a:rPr kumimoji="1" lang="en-US" altLang="ko-KR" sz="1600" dirty="0"/>
            </a:br>
            <a:r>
              <a:rPr kumimoji="1" lang="en-US" altLang="ko-KR" sz="1600" dirty="0"/>
              <a:t>CONTINUATION)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플래그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8</a:t>
            </a:r>
            <a:r>
              <a:rPr kumimoji="1" lang="ko-KR" altLang="en-US" sz="1600" dirty="0"/>
              <a:t>비트 플래그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값의 의미는 프레임의 종류에 따라 다름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ko-Kore-KR" sz="1600" b="1" dirty="0"/>
              <a:t>R</a:t>
            </a:r>
            <a:r>
              <a:rPr kumimoji="1" lang="en-US" altLang="ko-Kore-KR" sz="1600" dirty="0"/>
              <a:t>: </a:t>
            </a:r>
            <a:r>
              <a:rPr kumimoji="1" lang="ko-KR" altLang="en-US" sz="1600" dirty="0"/>
              <a:t>예약된 </a:t>
            </a:r>
            <a:r>
              <a:rPr kumimoji="1" lang="en-US" altLang="ko-KR" sz="1600" dirty="0"/>
              <a:t>1</a:t>
            </a:r>
            <a:r>
              <a:rPr kumimoji="1" lang="ko-KR" altLang="en-US" sz="1600" dirty="0"/>
              <a:t>비트 필드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첫 번째 </a:t>
            </a:r>
            <a:r>
              <a:rPr kumimoji="1" lang="en-US" altLang="ko-KR" sz="1600" dirty="0"/>
              <a:t>R</a:t>
            </a:r>
            <a:r>
              <a:rPr kumimoji="1" lang="ko-KR" altLang="en-US" sz="1600" dirty="0"/>
              <a:t>과 동일</a:t>
            </a:r>
            <a:endParaRPr kumimoji="1"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ko-Kore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sz="1600" b="1" dirty="0"/>
              <a:t>스트림 식별자</a:t>
            </a:r>
            <a:r>
              <a:rPr kumimoji="1" lang="en-US" altLang="ko-KR" sz="1600" dirty="0"/>
              <a:t>: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31</a:t>
            </a:r>
            <a:r>
              <a:rPr kumimoji="1" lang="ko-KR" altLang="en-US" sz="1600" dirty="0"/>
              <a:t>비트 스트림 식별자</a:t>
            </a:r>
            <a:r>
              <a:rPr kumimoji="1" lang="en-US" altLang="ko-KR" sz="1600" dirty="0"/>
              <a:t>.</a:t>
            </a:r>
            <a:r>
              <a:rPr kumimoji="1" lang="ko-KR" altLang="en-US" sz="1600" dirty="0"/>
              <a:t> 특별히 </a:t>
            </a:r>
            <a:r>
              <a:rPr kumimoji="1" lang="en-US" altLang="ko-KR" sz="1600" dirty="0"/>
              <a:t>0</a:t>
            </a:r>
            <a:r>
              <a:rPr kumimoji="1" lang="ko-KR" altLang="en-US" sz="1600" dirty="0"/>
              <a:t>은 커넥션 전체와 </a:t>
            </a:r>
            <a:br>
              <a:rPr kumimoji="1" lang="en-US" altLang="ko-KR" sz="1600" dirty="0"/>
            </a:br>
            <a:r>
              <a:rPr kumimoji="1" lang="ko-KR" altLang="en-US" sz="1600" dirty="0"/>
              <a:t>연관된 프레임임을 의미한다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50239533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10.3.2 </a:t>
            </a:r>
            <a:r>
              <a:rPr kumimoji="1" lang="ko-KR" altLang="en-US" dirty="0">
                <a:solidFill>
                  <a:schemeClr val="tx2"/>
                </a:solidFill>
              </a:rPr>
              <a:t>스트림과 </a:t>
            </a:r>
            <a:r>
              <a:rPr kumimoji="1" lang="ko-KR" altLang="en-US" dirty="0" err="1">
                <a:solidFill>
                  <a:schemeClr val="tx2"/>
                </a:solidFill>
              </a:rPr>
              <a:t>멀티플렉싱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 fontScale="925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스트림은 </a:t>
            </a:r>
            <a:r>
              <a:rPr kumimoji="1" lang="en-US" altLang="ko-KR" dirty="0">
                <a:solidFill>
                  <a:schemeClr val="tx2"/>
                </a:solidFill>
              </a:rPr>
              <a:t>HTTP/2.0 </a:t>
            </a:r>
            <a:r>
              <a:rPr kumimoji="1" lang="ko-KR" altLang="en-US" dirty="0">
                <a:solidFill>
                  <a:schemeClr val="tx2"/>
                </a:solidFill>
              </a:rPr>
              <a:t>커넥션을 통해 클라이언트와 서버 사이에서 교환되는 프레임들의 독립된 양방향 시퀀스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한 쌍의 요청과 응답은 하나의 스트림을 통해 이루어진다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한 번의 요청과 응답 후 스트림은 닫힌다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하나의 커넥션에 여러 개의 스트림이 동시에 열릴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스트림의 우선순위를 정할 수 있다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정해진 순서가 의무 사항은 아님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모든 스트림은 </a:t>
            </a:r>
            <a:r>
              <a:rPr kumimoji="1" lang="en-US" altLang="ko-KR" dirty="0">
                <a:solidFill>
                  <a:schemeClr val="tx2"/>
                </a:solidFill>
              </a:rPr>
              <a:t>unsigned integer</a:t>
            </a:r>
            <a:r>
              <a:rPr kumimoji="1" lang="ko-KR" altLang="en-US" dirty="0">
                <a:solidFill>
                  <a:schemeClr val="tx2"/>
                </a:solidFill>
              </a:rPr>
              <a:t>로 된 고유한 식별자를 갖는데 클라이언트에서 초기화 된 스트림은 홀수를 서버에서 초기화 된 스트림은 짝수를 갖는다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또한 새로 만든 스트림의 식별자는 반드시 이전에 만들어졌거나 예약된 스트림의 식별자보다 커야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스트림은 상호간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클라이언트와 서버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에 협상 없이 일방적으로 만든다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한 번 사용한 식별자는 다시 사용할 수 없으며 식별자가 고갈되면 커넥션을 다시 맺어 해결한다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흐름 제어를 통해 스트림의 상호 간섭을 배제한다</a:t>
            </a:r>
            <a:r>
              <a:rPr kumimoji="1" lang="en-US" altLang="ko-KR" dirty="0">
                <a:solidFill>
                  <a:schemeClr val="tx2"/>
                </a:solidFill>
              </a:rPr>
              <a:t>(WINDOW_UPDATE</a:t>
            </a:r>
            <a:r>
              <a:rPr kumimoji="1" lang="ko-KR" altLang="en-US" dirty="0">
                <a:solidFill>
                  <a:schemeClr val="tx2"/>
                </a:solidFill>
              </a:rPr>
              <a:t> 프레임 이용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844123687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10.3.3 </a:t>
            </a:r>
            <a:r>
              <a:rPr kumimoji="1" lang="ko-KR" altLang="en-US" dirty="0">
                <a:solidFill>
                  <a:schemeClr val="tx2"/>
                </a:solidFill>
              </a:rPr>
              <a:t>헤더 압축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웹페이지 하나에 대한 요청 수가 커지면서 헤더의 크기가 대기 시간과 대역폭 모두에 영향을 끼친다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이를 개선하기 위해 </a:t>
            </a:r>
            <a:r>
              <a:rPr kumimoji="1" lang="en-US" altLang="ko-KR" dirty="0">
                <a:solidFill>
                  <a:schemeClr val="tx2"/>
                </a:solidFill>
              </a:rPr>
              <a:t>HTTP/2.0</a:t>
            </a:r>
            <a:r>
              <a:rPr kumimoji="1" lang="ko-KR" altLang="en-US" dirty="0">
                <a:solidFill>
                  <a:schemeClr val="tx2"/>
                </a:solidFill>
              </a:rPr>
              <a:t>에서는 메시지의 헤더를 압축한다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HPACK</a:t>
            </a:r>
            <a:r>
              <a:rPr kumimoji="1" lang="ko-KR" altLang="en-US" dirty="0">
                <a:solidFill>
                  <a:schemeClr val="tx2"/>
                </a:solidFill>
              </a:rPr>
              <a:t> 명세에 정의된 방법으로 압축한 후 헤더 블록 조각들로 쪼개져 전송된다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수신 측은 조각들을 이어 붙인 후 압축을 해제한다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압축과 해제 시 압축 </a:t>
            </a:r>
            <a:r>
              <a:rPr kumimoji="1" lang="ko-KR" altLang="en-US" dirty="0" err="1">
                <a:solidFill>
                  <a:schemeClr val="tx2"/>
                </a:solidFill>
              </a:rPr>
              <a:t>콘텍스트를</a:t>
            </a:r>
            <a:r>
              <a:rPr kumimoji="1" lang="ko-KR" altLang="en-US" dirty="0">
                <a:solidFill>
                  <a:schemeClr val="tx2"/>
                </a:solidFill>
              </a:rPr>
              <a:t> 사용한다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압축 </a:t>
            </a:r>
            <a:r>
              <a:rPr kumimoji="1" lang="ko-KR" altLang="en-US" dirty="0" err="1">
                <a:solidFill>
                  <a:schemeClr val="tx2"/>
                </a:solidFill>
              </a:rPr>
              <a:t>콘텍스트는</a:t>
            </a:r>
            <a:r>
              <a:rPr kumimoji="1" lang="ko-KR" altLang="en-US" dirty="0">
                <a:solidFill>
                  <a:schemeClr val="tx2"/>
                </a:solidFill>
              </a:rPr>
              <a:t> 수신 측에서 압축 해제 시 변경된다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따라서 수신측은 무조건 압축을 해제해야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압축 해제 실패 시 </a:t>
            </a:r>
            <a:r>
              <a:rPr kumimoji="1" lang="en-US" altLang="ko-KR" dirty="0">
                <a:solidFill>
                  <a:schemeClr val="tx2"/>
                </a:solidFill>
              </a:rPr>
              <a:t>COMPRESSION_ERROR</a:t>
            </a:r>
            <a:r>
              <a:rPr kumimoji="1" lang="ko-KR" altLang="en-US" dirty="0">
                <a:solidFill>
                  <a:schemeClr val="tx2"/>
                </a:solidFill>
              </a:rPr>
              <a:t>와 함께 커넥션을 끊어야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8921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</a:t>
            </a:r>
            <a:r>
              <a:rPr kumimoji="1" lang="ko-KR" altLang="en-US" dirty="0">
                <a:solidFill>
                  <a:schemeClr val="tx2"/>
                </a:solidFill>
              </a:rPr>
              <a:t> 인터넷의 리소스 탐색하기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</a:t>
            </a:r>
            <a:r>
              <a:rPr kumimoji="1" lang="en-US" altLang="ko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 외에 다른 프로토콜도 사용할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2"/>
              </a:rPr>
              <a:t>mailto:president@whitehouse.gov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이메일 주소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>
                <a:solidFill>
                  <a:schemeClr val="tx2"/>
                </a:solidFill>
                <a:hlinkClick r:id="rId3"/>
              </a:rPr>
              <a:t>ftp://ftp.lots-o-books.com/pub/complete-price-list.xls</a:t>
            </a:r>
            <a:r>
              <a:rPr kumimoji="1" lang="en-US" altLang="ko-KR" sz="1400" dirty="0">
                <a:solidFill>
                  <a:schemeClr val="tx2"/>
                </a:solidFill>
              </a:rPr>
              <a:t> : FTP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 상의 파일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400" dirty="0" err="1">
                <a:solidFill>
                  <a:schemeClr val="tx2"/>
                </a:solidFill>
              </a:rPr>
              <a:t>rtsp</a:t>
            </a:r>
            <a:r>
              <a:rPr kumimoji="1" lang="en-US" altLang="ko-KR" sz="1400" dirty="0">
                <a:solidFill>
                  <a:schemeClr val="tx2"/>
                </a:solidFill>
              </a:rPr>
              <a:t>://www.joes-hardware.com:554/interview/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cto_video</a:t>
            </a:r>
            <a:r>
              <a:rPr kumimoji="1" lang="en-US" altLang="ko-KR" sz="1400" dirty="0">
                <a:solidFill>
                  <a:schemeClr val="tx2"/>
                </a:solidFill>
              </a:rPr>
              <a:t> : </a:t>
            </a:r>
            <a:r>
              <a:rPr kumimoji="1" lang="ko-KR" altLang="en-US" sz="1400" dirty="0">
                <a:solidFill>
                  <a:schemeClr val="tx2"/>
                </a:solidFill>
              </a:rPr>
              <a:t>스트리밍을 제공하기 위한 비디오 서버 상의 영화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endParaRPr kumimoji="1" lang="en-US" altLang="ko-KR" sz="14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리소스를 일관된 방식으로 지정할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19832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10.3.4 </a:t>
            </a:r>
            <a:r>
              <a:rPr kumimoji="1" lang="ko-KR" altLang="en-US" dirty="0">
                <a:solidFill>
                  <a:schemeClr val="tx2"/>
                </a:solidFill>
              </a:rPr>
              <a:t>서버 푸시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서버가 하나의 요청에 대해 여러 개의 리소스를 보낼 수 있도록 해준다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리소스를 </a:t>
            </a:r>
            <a:r>
              <a:rPr kumimoji="1" lang="ko-KR" altLang="en-US" dirty="0" err="1">
                <a:solidFill>
                  <a:schemeClr val="tx2"/>
                </a:solidFill>
              </a:rPr>
              <a:t>푸시하려는</a:t>
            </a:r>
            <a:r>
              <a:rPr kumimoji="1" lang="ko-KR" altLang="en-US" dirty="0">
                <a:solidFill>
                  <a:schemeClr val="tx2"/>
                </a:solidFill>
              </a:rPr>
              <a:t> 서버는 먼저 클라이언트에게 리소스를 </a:t>
            </a:r>
            <a:r>
              <a:rPr kumimoji="1" lang="ko-KR" altLang="en-US" dirty="0" err="1">
                <a:solidFill>
                  <a:schemeClr val="tx2"/>
                </a:solidFill>
              </a:rPr>
              <a:t>푸시할</a:t>
            </a:r>
            <a:r>
              <a:rPr kumimoji="1" lang="ko-KR" altLang="en-US" dirty="0">
                <a:solidFill>
                  <a:schemeClr val="tx2"/>
                </a:solidFill>
              </a:rPr>
              <a:t> 것임을 </a:t>
            </a:r>
            <a:r>
              <a:rPr kumimoji="1" lang="en-US" altLang="ko-KR" dirty="0">
                <a:solidFill>
                  <a:schemeClr val="tx2"/>
                </a:solidFill>
              </a:rPr>
              <a:t>PUSH_PROMISE</a:t>
            </a:r>
            <a:r>
              <a:rPr kumimoji="1" lang="ko-KR" altLang="en-US" dirty="0">
                <a:solidFill>
                  <a:schemeClr val="tx2"/>
                </a:solidFill>
              </a:rPr>
              <a:t> 프레임을 보내 미리 알려주어야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클라이언트는 </a:t>
            </a:r>
            <a:r>
              <a:rPr kumimoji="1" lang="en-US" altLang="ko-KR" dirty="0">
                <a:solidFill>
                  <a:schemeClr val="tx2"/>
                </a:solidFill>
              </a:rPr>
              <a:t>RTS_STREAM</a:t>
            </a:r>
            <a:r>
              <a:rPr kumimoji="1" lang="ko-KR" altLang="en-US" dirty="0">
                <a:solidFill>
                  <a:schemeClr val="tx2"/>
                </a:solidFill>
              </a:rPr>
              <a:t> 프레임을 보내 </a:t>
            </a:r>
            <a:r>
              <a:rPr kumimoji="1" lang="ko-KR" altLang="en-US" dirty="0" err="1">
                <a:solidFill>
                  <a:schemeClr val="tx2"/>
                </a:solidFill>
              </a:rPr>
              <a:t>푸시를</a:t>
            </a:r>
            <a:r>
              <a:rPr kumimoji="1" lang="ko-KR" altLang="en-US" dirty="0">
                <a:solidFill>
                  <a:schemeClr val="tx2"/>
                </a:solidFill>
              </a:rPr>
              <a:t> 거절할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서버 푸시 사용 시 주의해야 할 내용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서버 </a:t>
            </a:r>
            <a:r>
              <a:rPr kumimoji="1" lang="ko-KR" altLang="en-US" dirty="0" err="1">
                <a:solidFill>
                  <a:schemeClr val="tx2"/>
                </a:solidFill>
              </a:rPr>
              <a:t>푸시를</a:t>
            </a:r>
            <a:r>
              <a:rPr kumimoji="1" lang="ko-KR" altLang="en-US" dirty="0">
                <a:solidFill>
                  <a:schemeClr val="tx2"/>
                </a:solidFill>
              </a:rPr>
              <a:t> 사용하기로 했어도 </a:t>
            </a:r>
            <a:r>
              <a:rPr kumimoji="1" lang="ko-KR" altLang="en-US" dirty="0" err="1">
                <a:solidFill>
                  <a:schemeClr val="tx2"/>
                </a:solidFill>
              </a:rPr>
              <a:t>프락시로</a:t>
            </a:r>
            <a:r>
              <a:rPr kumimoji="1" lang="ko-KR" altLang="en-US" dirty="0">
                <a:solidFill>
                  <a:schemeClr val="tx2"/>
                </a:solidFill>
              </a:rPr>
              <a:t> 인해 추가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리소스가 전달되지 않거나 서버에서 추가 리소스를 받지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않았음에도 추가 리소스를 보낼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안전하고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캐시 가능하고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본문을 포함하지 않은 요청에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대해서만 푸시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푸시할</a:t>
            </a:r>
            <a:r>
              <a:rPr kumimoji="1" lang="ko-KR" altLang="en-US" dirty="0">
                <a:solidFill>
                  <a:schemeClr val="tx2"/>
                </a:solidFill>
              </a:rPr>
              <a:t> 리소스는 클라이언트가 명시적으로 요청한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리소스와 관련된 것이어야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PUSH_PROMISE</a:t>
            </a:r>
            <a:r>
              <a:rPr kumimoji="1" lang="ko-KR" altLang="en-US" dirty="0">
                <a:solidFill>
                  <a:schemeClr val="tx2"/>
                </a:solidFill>
              </a:rPr>
              <a:t>는 원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요청에 의해 만들어진 스트림을 통해 전달된다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클라이언트는 반드시 서버가 </a:t>
            </a:r>
            <a:r>
              <a:rPr kumimoji="1" lang="ko-KR" altLang="en-US" dirty="0" err="1">
                <a:solidFill>
                  <a:schemeClr val="tx2"/>
                </a:solidFill>
              </a:rPr>
              <a:t>푸시한</a:t>
            </a:r>
            <a:r>
              <a:rPr kumimoji="1" lang="ko-KR" altLang="en-US" dirty="0">
                <a:solidFill>
                  <a:schemeClr val="tx2"/>
                </a:solidFill>
              </a:rPr>
              <a:t> 리소스를 동일 출처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정책에 따라 검사해야 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-</a:t>
            </a:r>
            <a:r>
              <a:rPr kumimoji="1" lang="ko-KR" altLang="en-US" dirty="0">
                <a:solidFill>
                  <a:schemeClr val="tx2"/>
                </a:solidFill>
              </a:rPr>
              <a:t> 서버 </a:t>
            </a:r>
            <a:r>
              <a:rPr kumimoji="1" lang="ko-KR" altLang="en-US" dirty="0" err="1">
                <a:solidFill>
                  <a:schemeClr val="tx2"/>
                </a:solidFill>
              </a:rPr>
              <a:t>푸시를</a:t>
            </a:r>
            <a:r>
              <a:rPr kumimoji="1" lang="ko-KR" altLang="en-US" dirty="0">
                <a:solidFill>
                  <a:schemeClr val="tx2"/>
                </a:solidFill>
              </a:rPr>
              <a:t> 끄고 싶은 경우 </a:t>
            </a:r>
            <a:r>
              <a:rPr kumimoji="1" lang="en-US" altLang="ko-KR" dirty="0">
                <a:solidFill>
                  <a:schemeClr val="tx2"/>
                </a:solidFill>
              </a:rPr>
              <a:t>SETTINGS_ENABLE_PUSH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  </a:t>
            </a:r>
            <a:r>
              <a:rPr kumimoji="1" lang="en-US" altLang="ko-KR" dirty="0">
                <a:solidFill>
                  <a:schemeClr val="tx2"/>
                </a:solidFill>
              </a:rPr>
              <a:t>0</a:t>
            </a:r>
            <a:r>
              <a:rPr kumimoji="1" lang="ko-KR" altLang="en-US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dirty="0">
                <a:solidFill>
                  <a:schemeClr val="tx2"/>
                </a:solidFill>
              </a:rPr>
              <a:t> 설정한다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1637141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10.4</a:t>
            </a:r>
            <a:r>
              <a:rPr kumimoji="1" lang="ko-KR" altLang="en-US" dirty="0">
                <a:solidFill>
                  <a:schemeClr val="tx2"/>
                </a:solidFill>
              </a:rPr>
              <a:t> 알려진 보안 이슈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366067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10.4.1 </a:t>
            </a:r>
            <a:r>
              <a:rPr kumimoji="1" lang="ko-KR" altLang="en-US" dirty="0">
                <a:solidFill>
                  <a:schemeClr val="tx2"/>
                </a:solidFill>
              </a:rPr>
              <a:t>중개자 캡슐화 공격</a:t>
            </a:r>
            <a:r>
              <a:rPr kumimoji="1" lang="en-US" altLang="ko-KR" dirty="0">
                <a:solidFill>
                  <a:schemeClr val="tx2"/>
                </a:solidFill>
              </a:rPr>
              <a:t>(Intermediary Encapsulation Attack)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HTTP/2.0</a:t>
            </a:r>
            <a:r>
              <a:rPr kumimoji="1" lang="ko-KR" altLang="en-US" dirty="0">
                <a:solidFill>
                  <a:schemeClr val="tx2"/>
                </a:solidFill>
              </a:rPr>
              <a:t> 메시지는 헤더 필드를 바이너리로 인코딩하므로 어떤 문자열이든 사용 가능하다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이로 인해 정상적인 </a:t>
            </a:r>
            <a:r>
              <a:rPr kumimoji="1" lang="en-US" altLang="ko-KR" dirty="0">
                <a:solidFill>
                  <a:schemeClr val="tx2"/>
                </a:solidFill>
              </a:rPr>
              <a:t>HTTP/2.0</a:t>
            </a:r>
            <a:r>
              <a:rPr kumimoji="1" lang="ko-KR" altLang="en-US" dirty="0">
                <a:solidFill>
                  <a:schemeClr val="tx2"/>
                </a:solidFill>
              </a:rPr>
              <a:t> 메시지가 불법적이거나 위조된 </a:t>
            </a:r>
            <a:r>
              <a:rPr kumimoji="1" lang="en-US" altLang="ko-KR" dirty="0">
                <a:solidFill>
                  <a:schemeClr val="tx2"/>
                </a:solidFill>
              </a:rPr>
              <a:t>HTTP/1.0</a:t>
            </a:r>
            <a:r>
              <a:rPr kumimoji="1" lang="ko-KR" altLang="en-US" dirty="0">
                <a:solidFill>
                  <a:schemeClr val="tx2"/>
                </a:solidFill>
              </a:rPr>
              <a:t> 메시지로 번역되는 것을 유발할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반대의 경우에는 문제가 없다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31003491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10.4.2 </a:t>
            </a:r>
            <a:r>
              <a:rPr kumimoji="1" lang="ko-KR" altLang="en-US" dirty="0">
                <a:solidFill>
                  <a:schemeClr val="tx2"/>
                </a:solidFill>
              </a:rPr>
              <a:t>긴 커넥션 유지로 인한 개인정보 누출 우려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HTTP/2.0</a:t>
            </a:r>
            <a:r>
              <a:rPr kumimoji="1" lang="ko-KR" altLang="en-US" dirty="0">
                <a:solidFill>
                  <a:schemeClr val="tx2"/>
                </a:solidFill>
              </a:rPr>
              <a:t>는 응답 대기시간</a:t>
            </a:r>
            <a:r>
              <a:rPr kumimoji="1" lang="en-US" altLang="ko-KR" dirty="0">
                <a:solidFill>
                  <a:schemeClr val="tx2"/>
                </a:solidFill>
              </a:rPr>
              <a:t>(latency)</a:t>
            </a:r>
            <a:r>
              <a:rPr kumimoji="1" lang="ko-KR" altLang="en-US" dirty="0">
                <a:solidFill>
                  <a:schemeClr val="tx2"/>
                </a:solidFill>
              </a:rPr>
              <a:t>을 줄이기 위해 클라이언트와 서버 사이의 커넥션을 오래 유지하는데 이로 인해 개인 정보 유출이 발생할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예를 들어 브라우저 사용 시 이전 사용자가 무엇을 했는지 알아낼 수도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가 현재도 갖고 있는 문제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739804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10.5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2"/>
              </a:rPr>
              <a:t>http://http2.github.io/http2-spec/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  <a:hlinkClick r:id="rId3"/>
              </a:rPr>
              <a:t>http://tools.ietf.org/html/draft-ietf-httpbis-header-compression-04</a:t>
            </a: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354597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Rectangle 192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2" name="Rectangle 291">
            <a:extLst>
              <a:ext uri="{FF2B5EF4-FFF2-40B4-BE49-F238E27FC236}">
                <a16:creationId xmlns:a16="http://schemas.microsoft.com/office/drawing/2014/main" id="{BD171828-588A-47D6-A2EB-80F1A1E50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6" name="Right Triangle 295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C2F991D5-67E9-4AB4-812B-D031F57ACC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8228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96D6B74B-7A1B-4F67-B350-FF989FCE9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5881DCFA-4992-9B48-8B1F-DFAC0806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715279"/>
            <a:ext cx="10733204" cy="279957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3</a:t>
            </a:r>
            <a:r>
              <a:rPr kumimoji="1" lang="ko-KR" altLang="en-US" sz="5400" dirty="0"/>
              <a:t>부 </a:t>
            </a:r>
            <a:r>
              <a:rPr kumimoji="1" lang="ko-KR" altLang="en-US" sz="5400" dirty="0" err="1"/>
              <a:t>실별</a:t>
            </a:r>
            <a:r>
              <a:rPr kumimoji="1" lang="en-US" altLang="ko-KR" sz="5400" dirty="0"/>
              <a:t>,</a:t>
            </a:r>
            <a:r>
              <a:rPr kumimoji="1" lang="ko-KR" altLang="en-US" sz="5400" dirty="0"/>
              <a:t> 인가</a:t>
            </a:r>
            <a:r>
              <a:rPr kumimoji="1" lang="en-US" altLang="ko-KR" sz="5400" dirty="0"/>
              <a:t>,</a:t>
            </a:r>
            <a:r>
              <a:rPr kumimoji="1" lang="ko-KR" altLang="en-US" sz="5400" dirty="0"/>
              <a:t> 보안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1812968222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A26B03-2623-22E7-349A-9B32D3373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학습</a:t>
            </a:r>
            <a:r>
              <a:rPr kumimoji="1" lang="ko-KR" altLang="en-US" dirty="0"/>
              <a:t> 내용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1F0658-D47E-7702-3A76-5E31E5559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1</a:t>
            </a:r>
            <a:r>
              <a:rPr kumimoji="1" lang="ko-KR" altLang="en-US" dirty="0"/>
              <a:t>장 클라이언트 식별과 쿠키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12</a:t>
            </a:r>
            <a:r>
              <a:rPr kumimoji="1" lang="ko-KR" altLang="en-US" dirty="0"/>
              <a:t>장 기본 인증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13</a:t>
            </a:r>
            <a:r>
              <a:rPr kumimoji="1" lang="ko-KR" altLang="en-US" dirty="0"/>
              <a:t>장 다이제스트 인증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14</a:t>
            </a:r>
            <a:r>
              <a:rPr kumimoji="1" lang="ko-KR" altLang="en-US" dirty="0"/>
              <a:t>장 보안 </a:t>
            </a:r>
            <a:r>
              <a:rPr kumimoji="1" lang="en-US" altLang="ko-KR" dirty="0"/>
              <a:t>HTTP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799025310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2" y="1282655"/>
            <a:ext cx="10540674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11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</a:t>
            </a:r>
            <a:r>
              <a:rPr kumimoji="1" lang="ko-KR" altLang="en-US" sz="5400" dirty="0"/>
              <a:t>클라이언트 식별과 쿠키</a:t>
            </a:r>
            <a:endParaRPr kumimoji="1" lang="en-US" altLang="en-US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BE6010-2BED-A222-16AC-0C2CF7BBF8FC}"/>
              </a:ext>
            </a:extLst>
          </p:cNvPr>
          <p:cNvSpPr txBox="1"/>
          <p:nvPr/>
        </p:nvSpPr>
        <p:spPr>
          <a:xfrm>
            <a:off x="4452676" y="4225629"/>
            <a:ext cx="5426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서버가</a:t>
            </a:r>
            <a:r>
              <a:rPr kumimoji="1" lang="ko-KR" altLang="en-US" dirty="0">
                <a:solidFill>
                  <a:schemeClr val="bg1"/>
                </a:solidFill>
              </a:rPr>
              <a:t> 통신하는 대상을 식별하는 데 사용하는 기술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4118689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11.1</a:t>
            </a:r>
            <a:r>
              <a:rPr kumimoji="1" lang="ko-KR" altLang="en-US" dirty="0">
                <a:solidFill>
                  <a:schemeClr val="tx2"/>
                </a:solidFill>
              </a:rPr>
              <a:t> 개별 접촉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는 익명으로 사용하며</a:t>
            </a:r>
            <a:r>
              <a:rPr kumimoji="1" lang="en-US" altLang="ko-KR" sz="2400" dirty="0">
                <a:solidFill>
                  <a:schemeClr val="tx2"/>
                </a:solidFill>
              </a:rPr>
              <a:t>,</a:t>
            </a:r>
            <a:r>
              <a:rPr kumimoji="1" lang="ko-KR" altLang="en-US" sz="2400" dirty="0">
                <a:solidFill>
                  <a:schemeClr val="tx2"/>
                </a:solidFill>
              </a:rPr>
              <a:t> 상태가 없고</a:t>
            </a:r>
            <a:r>
              <a:rPr kumimoji="1" lang="en-US" altLang="ko-KR" sz="2400" dirty="0">
                <a:solidFill>
                  <a:schemeClr val="tx2"/>
                </a:solidFill>
              </a:rPr>
              <a:t>,</a:t>
            </a:r>
            <a:r>
              <a:rPr kumimoji="1" lang="ko-KR" altLang="en-US" sz="2400" dirty="0">
                <a:solidFill>
                  <a:schemeClr val="tx2"/>
                </a:solidFill>
              </a:rPr>
              <a:t> 요청과 응답으로 통신하는 프로토콜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웹 서버는 요청을 보낸 사용자를 식별하거나 방문자가 보낸 연속적인 요청을 추적하기 위해 약간의 정보를 이용할 수 있다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현대 웹 사이트들은 연결된 사용자들에 대해 더 많이 알고 싶어 한다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914828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11.1</a:t>
            </a:r>
            <a:r>
              <a:rPr kumimoji="1" lang="ko-KR" altLang="en-US" dirty="0">
                <a:solidFill>
                  <a:schemeClr val="tx2"/>
                </a:solidFill>
              </a:rPr>
              <a:t> 개별 접촉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 fontScale="92500"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개별 인사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사용자에게 특화된 환영 메시지나 페이지 내용을 만든다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사용자 맞춤 추천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고객의 흥미가 무엇인지 학습하여 고객이 좋아할 것이라고 예상되는 제품을 추천하거나 고객에게 중요한 날을 기억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저장된 사용자 정보</a:t>
            </a:r>
            <a:br>
              <a:rPr kumimoji="1" lang="en-US" altLang="ko-KR" sz="2400" b="1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주소나 신용카드 정보 등 입력이 번거로운 정보를 저장한 후 자동으로 입력 처리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b="1" dirty="0">
                <a:solidFill>
                  <a:schemeClr val="tx2"/>
                </a:solidFill>
              </a:rPr>
              <a:t>세션추적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장바구니 등 사용자의 상태를 저장한다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1763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2.1.1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이 있기 전 암흑의 시대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서버상의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접근하는 절차가 복잡했다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프로토콜마다 별도의 프로그램을 사용해야 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사용하여 정보에 쉽게 접근할 수 있게 되었다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352982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11.1</a:t>
            </a:r>
            <a:r>
              <a:rPr kumimoji="1" lang="ko-KR" altLang="en-US" dirty="0">
                <a:solidFill>
                  <a:schemeClr val="tx2"/>
                </a:solidFill>
              </a:rPr>
              <a:t> 개별 접촉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사용자 식별 기술들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사용자 식별 관련 정보를 전달하는 </a:t>
            </a: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 헤더들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클라이언트 </a:t>
            </a:r>
            <a:r>
              <a:rPr kumimoji="1" lang="en-US" altLang="ko-KR" sz="2400" dirty="0">
                <a:solidFill>
                  <a:schemeClr val="tx2"/>
                </a:solidFill>
              </a:rPr>
              <a:t>IP</a:t>
            </a:r>
            <a:r>
              <a:rPr kumimoji="1" lang="ko-KR" altLang="en-US" sz="2400" dirty="0">
                <a:solidFill>
                  <a:schemeClr val="tx2"/>
                </a:solidFill>
              </a:rPr>
              <a:t> 주소 추적으로 알아낸 </a:t>
            </a:r>
            <a:r>
              <a:rPr kumimoji="1" lang="en-US" altLang="ko-KR" sz="2400" dirty="0">
                <a:solidFill>
                  <a:schemeClr val="tx2"/>
                </a:solidFill>
              </a:rPr>
              <a:t>IP</a:t>
            </a:r>
            <a:r>
              <a:rPr kumimoji="1" lang="ko-KR" altLang="en-US" sz="2400" dirty="0">
                <a:solidFill>
                  <a:schemeClr val="tx2"/>
                </a:solidFill>
              </a:rPr>
              <a:t> 주소로 사용자 식별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사용자 로그인 인증을 통한 사용자 식별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에 식별자를 포함하는 기술인 뚱뚱한</a:t>
            </a:r>
            <a:r>
              <a:rPr kumimoji="1" lang="en-US" altLang="ko-KR" sz="2400" dirty="0">
                <a:solidFill>
                  <a:schemeClr val="tx2"/>
                </a:solidFill>
              </a:rPr>
              <a:t>(fat)</a:t>
            </a:r>
            <a:r>
              <a:rPr kumimoji="1" lang="ko-KR" altLang="en-US" sz="2400" dirty="0">
                <a:solidFill>
                  <a:schemeClr val="tx2"/>
                </a:solidFill>
              </a:rPr>
              <a:t>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- </a:t>
            </a:r>
            <a:r>
              <a:rPr kumimoji="1" lang="ko-KR" altLang="en-US" sz="2400" dirty="0">
                <a:solidFill>
                  <a:schemeClr val="tx2"/>
                </a:solidFill>
              </a:rPr>
              <a:t>식별 정보를 지속해서 유지하는 강력하면서도 효율적인 기술인 쿠키</a:t>
            </a:r>
            <a:endParaRPr kumimoji="1" lang="en-US" altLang="ko-KR" sz="26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212489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사용자의 정보를 전달하는 </a:t>
            </a: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 헤더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77C53076-F0A4-3FCB-8A17-211F46B17F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574258"/>
              </p:ext>
            </p:extLst>
          </p:nvPr>
        </p:nvGraphicFramePr>
        <p:xfrm>
          <a:off x="805542" y="2455460"/>
          <a:ext cx="10367851" cy="2865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948">
                  <a:extLst>
                    <a:ext uri="{9D8B030D-6E8A-4147-A177-3AD203B41FA5}">
                      <a16:colId xmlns:a16="http://schemas.microsoft.com/office/drawing/2014/main" val="1575192409"/>
                    </a:ext>
                  </a:extLst>
                </a:gridCol>
                <a:gridCol w="1749803">
                  <a:extLst>
                    <a:ext uri="{9D8B030D-6E8A-4147-A177-3AD203B41FA5}">
                      <a16:colId xmlns:a16="http://schemas.microsoft.com/office/drawing/2014/main" val="986419007"/>
                    </a:ext>
                  </a:extLst>
                </a:gridCol>
                <a:gridCol w="6550100">
                  <a:extLst>
                    <a:ext uri="{9D8B030D-6E8A-4147-A177-3AD203B41FA5}">
                      <a16:colId xmlns:a16="http://schemas.microsoft.com/office/drawing/2014/main" val="1588982660"/>
                    </a:ext>
                  </a:extLst>
                </a:gridCol>
              </a:tblGrid>
              <a:tr h="286636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헤더</a:t>
                      </a:r>
                      <a:r>
                        <a:rPr lang="ko-KR" altLang="en-US" sz="1400" dirty="0"/>
                        <a:t> 이름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헤더</a:t>
                      </a:r>
                      <a:r>
                        <a:rPr lang="ko-KR" altLang="en-US" sz="1400" dirty="0"/>
                        <a:t> 타입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8855375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From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사용자의</a:t>
                      </a:r>
                      <a:r>
                        <a:rPr lang="ko-KR" altLang="en-US" sz="1400" dirty="0"/>
                        <a:t> 이메일 주소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악의적인 서버가 이메일을 수집해서 스팸을 보내는 경우가 있어 보내는 브라우저가 많지 않음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8380830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User-Agent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/>
                        <a:t>요청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사용자의 브라우저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특정 사용자를 식별하는 데는 큰 도움이 되지 않음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736582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r>
                        <a:rPr lang="en-US" altLang="ko-Kore-KR" sz="1400" dirty="0" err="1"/>
                        <a:t>Referer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사용자가</a:t>
                      </a:r>
                      <a:r>
                        <a:rPr lang="ko-KR" altLang="en-US" sz="1400" dirty="0"/>
                        <a:t> 현재 링크를 타고 온 근원 페이지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자체로는 사용자를 식별할 수 없으나 사용자의 웹 사용 행태나 취향을 파악할 수 있음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022636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Authorization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사용자</a:t>
                      </a:r>
                      <a:r>
                        <a:rPr lang="ko-KR" altLang="en-US" sz="1400" dirty="0"/>
                        <a:t> 이름과 비밀번호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5564067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Client-</a:t>
                      </a:r>
                      <a:r>
                        <a:rPr lang="en-US" altLang="ko-Kore-KR" sz="1400" dirty="0" err="1"/>
                        <a:t>ip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확장</a:t>
                      </a:r>
                      <a:r>
                        <a:rPr lang="en-US" altLang="ko-Kore-KR" sz="1400" dirty="0"/>
                        <a:t>(</a:t>
                      </a:r>
                      <a:r>
                        <a:rPr lang="ko-Kore-KR" altLang="en-US" sz="1400" dirty="0"/>
                        <a:t>요청</a:t>
                      </a:r>
                      <a:r>
                        <a:rPr lang="en-US" altLang="ko-Kore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 주소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5383300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X-Forwarded-For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확장</a:t>
                      </a:r>
                      <a:r>
                        <a:rPr lang="en-US" altLang="ko-Kore-KR" sz="1400" dirty="0"/>
                        <a:t>(</a:t>
                      </a:r>
                      <a:r>
                        <a:rPr lang="ko-Kore-KR" altLang="en-US" sz="1400" dirty="0"/>
                        <a:t>요청</a:t>
                      </a:r>
                      <a:r>
                        <a:rPr lang="en-US" altLang="ko-Kore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ore-KR" altLang="en-US" sz="1400" dirty="0"/>
                        <a:t>클라이언트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IP</a:t>
                      </a:r>
                      <a:r>
                        <a:rPr lang="ko-KR" altLang="en-US" sz="1400" dirty="0"/>
                        <a:t> 주소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9592926"/>
                  </a:ext>
                </a:extLst>
              </a:tr>
              <a:tr h="286636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Cookie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확장</a:t>
                      </a:r>
                      <a:r>
                        <a:rPr lang="en-US" altLang="ko-Kore-KR" sz="1400" dirty="0"/>
                        <a:t>(</a:t>
                      </a:r>
                      <a:r>
                        <a:rPr lang="ko-Kore-KR" altLang="en-US" sz="1400" dirty="0"/>
                        <a:t>요청</a:t>
                      </a:r>
                      <a:r>
                        <a:rPr lang="en-US" altLang="ko-Kore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서버가</a:t>
                      </a:r>
                      <a:r>
                        <a:rPr lang="ko-KR" altLang="en-US" sz="1400" dirty="0"/>
                        <a:t> 생성한 </a:t>
                      </a:r>
                      <a:r>
                        <a:rPr lang="en-US" altLang="ko-KR" sz="1400" dirty="0"/>
                        <a:t>ID</a:t>
                      </a:r>
                      <a:r>
                        <a:rPr lang="ko-KR" altLang="en-US" sz="1400" dirty="0"/>
                        <a:t> 라벨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801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752914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0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1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93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11.3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</a:t>
            </a:r>
            <a:r>
              <a:rPr kumimoji="1" lang="en-US" altLang="ko-KR" dirty="0">
                <a:solidFill>
                  <a:schemeClr val="tx2"/>
                </a:solidFill>
              </a:rPr>
              <a:t>IP</a:t>
            </a:r>
            <a:r>
              <a:rPr kumimoji="1" lang="ko-KR" altLang="en-US" dirty="0">
                <a:solidFill>
                  <a:schemeClr val="tx2"/>
                </a:solidFill>
              </a:rPr>
              <a:t> 주소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346" y="2785953"/>
            <a:ext cx="4809913" cy="3728611"/>
          </a:xfrm>
        </p:spPr>
        <p:txBody>
          <a:bodyPr>
            <a:normAutofit lnSpcReduction="10000"/>
          </a:bodyPr>
          <a:lstStyle/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Client-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표준이 아니다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하지만 웹 서버에서는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요청을 보내는 반대쪽 </a:t>
            </a:r>
            <a:r>
              <a:rPr kumimoji="1" lang="en-US" altLang="ko-KR" sz="1400" dirty="0">
                <a:solidFill>
                  <a:schemeClr val="tx2"/>
                </a:solidFill>
              </a:rPr>
              <a:t>TCP </a:t>
            </a:r>
            <a:r>
              <a:rPr kumimoji="1" lang="ko-KR" altLang="en-US" sz="1400" dirty="0">
                <a:solidFill>
                  <a:schemeClr val="tx2"/>
                </a:solidFill>
              </a:rPr>
              <a:t>커넥션의 </a:t>
            </a:r>
            <a:r>
              <a:rPr kumimoji="1" lang="en-US" altLang="ko-KR" sz="1400" dirty="0">
                <a:solidFill>
                  <a:schemeClr val="tx2"/>
                </a:solidFill>
              </a:rPr>
              <a:t>IP </a:t>
            </a:r>
            <a:r>
              <a:rPr kumimoji="1" lang="ko-KR" altLang="en-US" sz="1400" dirty="0">
                <a:solidFill>
                  <a:schemeClr val="tx2"/>
                </a:solidFill>
              </a:rPr>
              <a:t>주소를 알아낼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로 사용자를 식별하는 방식의 약점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공유 컴퓨터인 경우 사용자 식별 어려움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대부분의 사용자는 동적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많은 사용자들이 네트워크 주소 변환 방화벽을 통해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인터넷을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-</a:t>
            </a:r>
            <a:r>
              <a:rPr kumimoji="1" lang="ko-KR" altLang="en-US" sz="1400" dirty="0">
                <a:solidFill>
                  <a:schemeClr val="tx2"/>
                </a:solidFill>
              </a:rPr>
              <a:t> 보통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dirty="0">
                <a:solidFill>
                  <a:schemeClr val="tx2"/>
                </a:solidFill>
              </a:rPr>
              <a:t> 게이트웨이는 원 서버에 새로운 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   </a:t>
            </a:r>
            <a:r>
              <a:rPr kumimoji="1" lang="en-US" altLang="ko-KR" sz="1400" dirty="0">
                <a:solidFill>
                  <a:schemeClr val="tx2"/>
                </a:solidFill>
              </a:rPr>
              <a:t>TCP</a:t>
            </a:r>
            <a:r>
              <a:rPr kumimoji="1" lang="ko-KR" altLang="en-US" sz="1400" dirty="0">
                <a:solidFill>
                  <a:schemeClr val="tx2"/>
                </a:solidFill>
              </a:rPr>
              <a:t> 연결을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통한 사용자 식별은 인트라넷과 같은 제한된 영역에서나 적절하다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0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C72DD5-3FF6-1B87-98F5-9F4201648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767" y="2517958"/>
            <a:ext cx="6795701" cy="197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519212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11.4</a:t>
            </a:r>
            <a:r>
              <a:rPr kumimoji="1" lang="ko-KR" altLang="en-US" dirty="0">
                <a:solidFill>
                  <a:schemeClr val="tx2"/>
                </a:solidFill>
              </a:rPr>
              <a:t> 사용자 로그인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2838359"/>
            <a:ext cx="4419600" cy="3676197"/>
          </a:xfrm>
        </p:spPr>
        <p:txBody>
          <a:bodyPr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300" dirty="0">
                <a:solidFill>
                  <a:schemeClr val="tx2"/>
                </a:solidFill>
              </a:rPr>
              <a:t>사용자 이름과 비밀번호로 인증할 것을 요구하는 명시적인 식별 방법</a:t>
            </a: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en-US" altLang="ko-KR" sz="1300" dirty="0">
                <a:solidFill>
                  <a:schemeClr val="tx2"/>
                </a:solidFill>
              </a:rPr>
              <a:t>WWW-</a:t>
            </a:r>
            <a:r>
              <a:rPr kumimoji="1" lang="en-US" altLang="ko-KR" sz="1300" dirty="0" err="1">
                <a:solidFill>
                  <a:schemeClr val="tx2"/>
                </a:solidFill>
              </a:rPr>
              <a:t>Autheticate</a:t>
            </a:r>
            <a:r>
              <a:rPr kumimoji="1" lang="ko-KR" altLang="en-US" sz="1300" dirty="0">
                <a:solidFill>
                  <a:schemeClr val="tx2"/>
                </a:solidFill>
              </a:rPr>
              <a:t>와 </a:t>
            </a:r>
            <a:r>
              <a:rPr kumimoji="1" lang="en-US" altLang="ko-KR" sz="1300" dirty="0">
                <a:solidFill>
                  <a:schemeClr val="tx2"/>
                </a:solidFill>
              </a:rPr>
              <a:t>Authorization</a:t>
            </a:r>
            <a:r>
              <a:rPr kumimoji="1" lang="ko-KR" altLang="en-US" sz="1300" dirty="0">
                <a:solidFill>
                  <a:schemeClr val="tx2"/>
                </a:solidFill>
              </a:rPr>
              <a:t>헤더를 사용해 웹 사이트에 사용자 이름 전달</a:t>
            </a: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300" dirty="0">
                <a:solidFill>
                  <a:schemeClr val="tx2"/>
                </a:solidFill>
              </a:rPr>
              <a:t>한번 로그인하면 브라우저는 사이트로 보내는 모든 요청에 로그인 정보를 함께 보냄</a:t>
            </a: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300" dirty="0">
                <a:solidFill>
                  <a:schemeClr val="tx2"/>
                </a:solidFill>
              </a:rPr>
              <a:t>서버가 사용자의 로그인을 원하는 경우 </a:t>
            </a:r>
            <a:r>
              <a:rPr kumimoji="1" lang="en-US" altLang="ko-KR" sz="1300" dirty="0">
                <a:solidFill>
                  <a:schemeClr val="tx2"/>
                </a:solidFill>
              </a:rPr>
              <a:t>HTTP</a:t>
            </a:r>
            <a:r>
              <a:rPr kumimoji="1" lang="ko-KR" altLang="en-US" sz="1300" dirty="0">
                <a:solidFill>
                  <a:schemeClr val="tx2"/>
                </a:solidFill>
              </a:rPr>
              <a:t> </a:t>
            </a:r>
            <a:r>
              <a:rPr kumimoji="1" lang="en-US" altLang="ko-KR" sz="1300" dirty="0">
                <a:solidFill>
                  <a:schemeClr val="tx2"/>
                </a:solidFill>
              </a:rPr>
              <a:t>401</a:t>
            </a:r>
            <a:r>
              <a:rPr kumimoji="1" lang="ko-KR" altLang="en-US" sz="1300" dirty="0">
                <a:solidFill>
                  <a:schemeClr val="tx2"/>
                </a:solidFill>
              </a:rPr>
              <a:t> </a:t>
            </a:r>
            <a:r>
              <a:rPr kumimoji="1" lang="en-US" altLang="ko-KR" sz="1300" dirty="0">
                <a:solidFill>
                  <a:schemeClr val="tx2"/>
                </a:solidFill>
              </a:rPr>
              <a:t>Login Required</a:t>
            </a:r>
            <a:r>
              <a:rPr kumimoji="1" lang="ko-KR" altLang="en-US" sz="1300" dirty="0">
                <a:solidFill>
                  <a:schemeClr val="tx2"/>
                </a:solidFill>
              </a:rPr>
              <a:t> 응답을 보냄</a:t>
            </a: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300" dirty="0">
                <a:solidFill>
                  <a:schemeClr val="tx2"/>
                </a:solidFill>
              </a:rPr>
              <a:t>사이트마다 다른 계정을 사용해야 하는 상황은 사용자의 불편을 가중시킨다</a:t>
            </a:r>
            <a:r>
              <a:rPr kumimoji="1" lang="en-US" altLang="ko-KR" sz="13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1300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28A5651-8373-13E7-9591-9B2250576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906" y="732348"/>
            <a:ext cx="5403423" cy="554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27394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6222098-34BD-4328-93AF-F8000B8A07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5255" y="-277985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853F99AE-CDDD-4AA6-B570-8A6E693F2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3" y="4554328"/>
            <a:ext cx="12228078" cy="2303672"/>
          </a:xfrm>
          <a:custGeom>
            <a:avLst/>
            <a:gdLst>
              <a:gd name="connsiteX0" fmla="*/ 8951169 w 12178450"/>
              <a:gd name="connsiteY0" fmla="*/ 32 h 2001622"/>
              <a:gd name="connsiteX1" fmla="*/ 11653845 w 12178450"/>
              <a:gd name="connsiteY1" fmla="*/ 209874 h 2001622"/>
              <a:gd name="connsiteX2" fmla="*/ 12178450 w 12178450"/>
              <a:gd name="connsiteY2" fmla="*/ 286723 h 2001622"/>
              <a:gd name="connsiteX3" fmla="*/ 12178450 w 12178450"/>
              <a:gd name="connsiteY3" fmla="*/ 2001622 h 2001622"/>
              <a:gd name="connsiteX4" fmla="*/ 0 w 12178450"/>
              <a:gd name="connsiteY4" fmla="*/ 2001622 h 2001622"/>
              <a:gd name="connsiteX5" fmla="*/ 0 w 12178450"/>
              <a:gd name="connsiteY5" fmla="*/ 1010979 h 2001622"/>
              <a:gd name="connsiteX6" fmla="*/ 8951169 w 12178450"/>
              <a:gd name="connsiteY6" fmla="*/ 32 h 2001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78450" h="2001622">
                <a:moveTo>
                  <a:pt x="8951169" y="32"/>
                </a:moveTo>
                <a:cubicBezTo>
                  <a:pt x="9704520" y="1593"/>
                  <a:pt x="10578586" y="62133"/>
                  <a:pt x="11653845" y="209874"/>
                </a:cubicBezTo>
                <a:lnTo>
                  <a:pt x="12178450" y="286723"/>
                </a:lnTo>
                <a:lnTo>
                  <a:pt x="12178450" y="2001622"/>
                </a:lnTo>
                <a:lnTo>
                  <a:pt x="0" y="2001622"/>
                </a:lnTo>
                <a:lnTo>
                  <a:pt x="0" y="1010979"/>
                </a:lnTo>
                <a:cubicBezTo>
                  <a:pt x="4768989" y="1010979"/>
                  <a:pt x="5812206" y="-6472"/>
                  <a:pt x="8951169" y="3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732348"/>
            <a:ext cx="5747015" cy="2001905"/>
          </a:xfrm>
        </p:spPr>
        <p:txBody>
          <a:bodyPr anchor="ctr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11.5</a:t>
            </a:r>
            <a:r>
              <a:rPr kumimoji="1" lang="ko-KR" altLang="en-US" dirty="0">
                <a:solidFill>
                  <a:schemeClr val="tx2"/>
                </a:solidFill>
              </a:rPr>
              <a:t> 뚱뚱한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5368" y="732348"/>
            <a:ext cx="4955351" cy="2010852"/>
          </a:xfrm>
        </p:spPr>
        <p:txBody>
          <a:bodyPr anchor="ctr">
            <a:normAutofit/>
          </a:bodyPr>
          <a:lstStyle/>
          <a:p>
            <a:pPr lvl="4"/>
            <a:r>
              <a:rPr kumimoji="1" lang="ko-KR" altLang="en-US" sz="1800" dirty="0">
                <a:solidFill>
                  <a:schemeClr val="tx2"/>
                </a:solidFill>
              </a:rPr>
              <a:t>사용자의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마다 버전을 기술하여 사용자를 식별하고 추적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  <a:p>
            <a:pPr lvl="4"/>
            <a:r>
              <a:rPr kumimoji="1" lang="ko-KR" altLang="en-US" sz="1800" b="1" dirty="0">
                <a:solidFill>
                  <a:schemeClr val="tx2"/>
                </a:solidFill>
              </a:rPr>
              <a:t>뚱뚱한 </a:t>
            </a:r>
            <a:r>
              <a:rPr kumimoji="1" lang="en-US" altLang="ko-KR" sz="1800" b="1" dirty="0">
                <a:solidFill>
                  <a:schemeClr val="tx2"/>
                </a:solidFill>
              </a:rPr>
              <a:t>URL</a:t>
            </a:r>
            <a:r>
              <a:rPr kumimoji="1" lang="en-US" altLang="ko-KR" sz="1800" dirty="0">
                <a:solidFill>
                  <a:schemeClr val="tx2"/>
                </a:solidFill>
              </a:rPr>
              <a:t>: </a:t>
            </a:r>
            <a:r>
              <a:rPr kumimoji="1" lang="ko-KR" altLang="en-US" sz="1800" dirty="0">
                <a:solidFill>
                  <a:schemeClr val="tx2"/>
                </a:solidFill>
              </a:rPr>
              <a:t>사용자의 상태 정보를 포함하고 있는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pPr lvl="4"/>
            <a:endParaRPr kumimoji="1" lang="en-US" altLang="ko-KR" sz="1800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A58D12E-4142-1BC1-9BCD-19C2292999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851" y="2954226"/>
            <a:ext cx="8339193" cy="329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31876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11.5</a:t>
            </a:r>
            <a:r>
              <a:rPr kumimoji="1" lang="ko-KR" altLang="en-US" dirty="0">
                <a:solidFill>
                  <a:schemeClr val="tx2"/>
                </a:solidFill>
              </a:rPr>
              <a:t> 뚱뚱한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 fontScale="85000" lnSpcReduction="20000"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사용자가 웹 사이트 방문 시 유일한 </a:t>
            </a:r>
            <a:r>
              <a:rPr kumimoji="1" lang="en-US" altLang="ko-KR" sz="2400" dirty="0">
                <a:solidFill>
                  <a:schemeClr val="tx2"/>
                </a:solidFill>
              </a:rPr>
              <a:t>ID</a:t>
            </a:r>
            <a:r>
              <a:rPr kumimoji="1" lang="ko-KR" altLang="en-US" sz="2400" dirty="0">
                <a:solidFill>
                  <a:schemeClr val="tx2"/>
                </a:solidFill>
              </a:rPr>
              <a:t>가 생성되고 이후 모든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에 서버가 인식할 수 있는 방식으로 이 </a:t>
            </a:r>
            <a:r>
              <a:rPr kumimoji="1" lang="en-US" altLang="ko-KR" sz="2400" dirty="0">
                <a:solidFill>
                  <a:schemeClr val="tx2"/>
                </a:solidFill>
              </a:rPr>
              <a:t>ID</a:t>
            </a:r>
            <a:r>
              <a:rPr kumimoji="1" lang="ko-KR" altLang="en-US" sz="2400" dirty="0">
                <a:solidFill>
                  <a:schemeClr val="tx2"/>
                </a:solidFill>
              </a:rPr>
              <a:t>가 추가되어 사용됨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뚱뚱한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의 문제점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b="1" dirty="0">
                <a:solidFill>
                  <a:schemeClr val="tx2"/>
                </a:solidFill>
              </a:rPr>
              <a:t>- 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못생긴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  </a:t>
            </a:r>
            <a:r>
              <a:rPr kumimoji="1" lang="ko-KR" altLang="en-US" sz="2400" dirty="0">
                <a:solidFill>
                  <a:schemeClr val="tx2"/>
                </a:solidFill>
              </a:rPr>
              <a:t>새로운 사용자들에게 혼란을 준다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b="1" dirty="0">
                <a:solidFill>
                  <a:schemeClr val="tx2"/>
                </a:solidFill>
              </a:rPr>
              <a:t>-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공유하지 못하는 </a:t>
            </a:r>
            <a:r>
              <a:rPr kumimoji="1" lang="en-US" altLang="ko-KR" sz="2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dirty="0">
                <a:solidFill>
                  <a:schemeClr val="tx2"/>
                </a:solidFill>
              </a:rPr>
              <a:t>  </a:t>
            </a:r>
            <a:r>
              <a:rPr kumimoji="1" lang="ko-KR" altLang="en-US" sz="2400" dirty="0">
                <a:solidFill>
                  <a:schemeClr val="tx2"/>
                </a:solidFill>
              </a:rPr>
              <a:t>뚱뚱한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을 공유하는 경우 개인 정보가 유출됨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b="1" dirty="0">
                <a:solidFill>
                  <a:schemeClr val="tx2"/>
                </a:solidFill>
              </a:rPr>
              <a:t>-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캐시를 사용할 수 없음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 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이 달라져 기존 캐시에 접근할 수 없음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b="1" dirty="0">
                <a:solidFill>
                  <a:schemeClr val="tx2"/>
                </a:solidFill>
              </a:rPr>
              <a:t>-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서버 부하 가중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  서버는 뚱뚱한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에 대한 </a:t>
            </a:r>
            <a:r>
              <a:rPr kumimoji="1" lang="en-US" altLang="ko-KR" sz="2400" dirty="0">
                <a:solidFill>
                  <a:schemeClr val="tx2"/>
                </a:solidFill>
              </a:rPr>
              <a:t>HTML</a:t>
            </a:r>
            <a:r>
              <a:rPr kumimoji="1" lang="ko-KR" altLang="en-US" sz="2400" dirty="0">
                <a:solidFill>
                  <a:schemeClr val="tx2"/>
                </a:solidFill>
              </a:rPr>
              <a:t> 페이지를 다시 그려야 함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b="1" dirty="0">
                <a:solidFill>
                  <a:schemeClr val="tx2"/>
                </a:solidFill>
              </a:rPr>
              <a:t>-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이탈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  사용자가 의도하지 않게 뚱뚱한 </a:t>
            </a:r>
            <a:r>
              <a:rPr kumimoji="1" lang="en-US" altLang="ko-KR" sz="2400" dirty="0">
                <a:solidFill>
                  <a:schemeClr val="tx2"/>
                </a:solidFill>
              </a:rPr>
              <a:t>URL</a:t>
            </a:r>
            <a:r>
              <a:rPr kumimoji="1" lang="ko-KR" altLang="en-US" sz="2400" dirty="0">
                <a:solidFill>
                  <a:schemeClr val="tx2"/>
                </a:solidFill>
              </a:rPr>
              <a:t>에서 이탈하는 경우 정보 초기화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en-US" altLang="ko-KR" sz="2400" b="1" dirty="0">
                <a:solidFill>
                  <a:schemeClr val="tx2"/>
                </a:solidFill>
              </a:rPr>
              <a:t>-</a:t>
            </a:r>
            <a:r>
              <a:rPr kumimoji="1" lang="ko-KR" altLang="en-US" sz="2400" b="1" dirty="0">
                <a:solidFill>
                  <a:schemeClr val="tx2"/>
                </a:solidFill>
              </a:rPr>
              <a:t> 세션 간 지속성 부재</a:t>
            </a:r>
            <a:br>
              <a:rPr kumimoji="1" lang="en-US" altLang="ko-KR" sz="2400" dirty="0">
                <a:solidFill>
                  <a:schemeClr val="tx2"/>
                </a:solidFill>
              </a:rPr>
            </a:br>
            <a:r>
              <a:rPr kumimoji="1" lang="ko-KR" altLang="en-US" sz="2400" dirty="0">
                <a:solidFill>
                  <a:schemeClr val="tx2"/>
                </a:solidFill>
              </a:rPr>
              <a:t> 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로그아웃하면</a:t>
            </a:r>
            <a:r>
              <a:rPr kumimoji="1" lang="ko-KR" altLang="en-US" sz="2400" dirty="0">
                <a:solidFill>
                  <a:schemeClr val="tx2"/>
                </a:solidFill>
              </a:rPr>
              <a:t> 모든 정보를 잃는다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15363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11.6</a:t>
            </a:r>
            <a:r>
              <a:rPr kumimoji="1" lang="ko-KR" altLang="en-US" dirty="0">
                <a:solidFill>
                  <a:schemeClr val="tx2"/>
                </a:solidFill>
              </a:rPr>
              <a:t> 쿠키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4618873"/>
          </a:xfrm>
        </p:spPr>
        <p:txBody>
          <a:bodyPr anchor="t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사용자를 식별하고 세션을 유지하는 방식 중 현재까지 가장 널리 사용되는 방식</a:t>
            </a: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쿠키는 새로운 </a:t>
            </a:r>
            <a:r>
              <a:rPr kumimoji="1" lang="en-US" altLang="ko-KR" sz="2400" dirty="0">
                <a:solidFill>
                  <a:schemeClr val="tx2"/>
                </a:solidFill>
              </a:rPr>
              <a:t>HTTP</a:t>
            </a:r>
            <a:r>
              <a:rPr kumimoji="1" lang="ko-KR" altLang="en-US" sz="2400" dirty="0">
                <a:solidFill>
                  <a:schemeClr val="tx2"/>
                </a:solidFill>
              </a:rPr>
              <a:t> 헤더들을 정의한다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2400" dirty="0">
                <a:solidFill>
                  <a:schemeClr val="tx2"/>
                </a:solidFill>
              </a:rPr>
              <a:t>쿠키는 캐시와 충돌할 수 있어 </a:t>
            </a:r>
            <a:r>
              <a:rPr kumimoji="1" lang="ko-KR" altLang="en-US" sz="2400" dirty="0" err="1">
                <a:solidFill>
                  <a:schemeClr val="tx2"/>
                </a:solidFill>
              </a:rPr>
              <a:t>캐싱하지</a:t>
            </a:r>
            <a:r>
              <a:rPr kumimoji="1" lang="ko-KR" altLang="en-US" sz="2400" dirty="0">
                <a:solidFill>
                  <a:schemeClr val="tx2"/>
                </a:solidFill>
              </a:rPr>
              <a:t> 않는다</a:t>
            </a:r>
            <a:r>
              <a:rPr kumimoji="1" lang="en-US" altLang="ko-KR" sz="2400" dirty="0">
                <a:solidFill>
                  <a:schemeClr val="tx2"/>
                </a:solidFill>
              </a:rPr>
              <a:t>.</a:t>
            </a:r>
            <a:endParaRPr kumimoji="1" lang="en-US" altLang="ko-KR" sz="26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70778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11.6.1</a:t>
            </a:r>
            <a:r>
              <a:rPr kumimoji="1" lang="ko-KR" altLang="en-US" dirty="0">
                <a:solidFill>
                  <a:schemeClr val="tx2"/>
                </a:solidFill>
              </a:rPr>
              <a:t> 쿠키의 타입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쿠키는 크게 세션 쿠키</a:t>
            </a:r>
            <a:r>
              <a:rPr kumimoji="1" lang="en-US" altLang="ko-KR" dirty="0">
                <a:solidFill>
                  <a:schemeClr val="tx2"/>
                </a:solidFill>
              </a:rPr>
              <a:t>(session cookie)</a:t>
            </a:r>
            <a:r>
              <a:rPr kumimoji="1" lang="ko-KR" altLang="en-US" dirty="0">
                <a:solidFill>
                  <a:schemeClr val="tx2"/>
                </a:solidFill>
              </a:rPr>
              <a:t>와 지속 쿠키</a:t>
            </a:r>
            <a:r>
              <a:rPr kumimoji="1" lang="en-US" altLang="ko-KR" dirty="0">
                <a:solidFill>
                  <a:schemeClr val="tx2"/>
                </a:solidFill>
              </a:rPr>
              <a:t>(persistent cookie)</a:t>
            </a:r>
            <a:r>
              <a:rPr kumimoji="1" lang="ko-KR" altLang="en-US" dirty="0">
                <a:solidFill>
                  <a:schemeClr val="tx2"/>
                </a:solidFill>
              </a:rPr>
              <a:t> 두 가지 타입이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세션 쿠키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사용자가 사이트를 탐색할 때 관련한 설정과 선호 사항들을 저장하는 임시 쿠키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지속 쿠키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세션 쿠키가 브라우저를 닫으면 사라지는 것에 반해 지속 쿠키는 삭제되지 않고 더 길게 유지된다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주기적으로 방문하는 사이트에 대한 설정 정보나 로그인 정보를 유지하기 위해 사용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두 타입의 차이는 파기되는 시점이며 </a:t>
            </a:r>
            <a:r>
              <a:rPr kumimoji="1" lang="en-US" altLang="ko-KR" dirty="0">
                <a:solidFill>
                  <a:schemeClr val="tx2"/>
                </a:solidFill>
              </a:rPr>
              <a:t>Discard</a:t>
            </a:r>
            <a:r>
              <a:rPr kumimoji="1" lang="ko-KR" altLang="en-US" dirty="0">
                <a:solidFill>
                  <a:schemeClr val="tx2"/>
                </a:solidFill>
              </a:rPr>
              <a:t> 파라미터가 설정되어 있거나 </a:t>
            </a:r>
            <a:r>
              <a:rPr kumimoji="1" lang="en-US" altLang="ko-KR" dirty="0">
                <a:solidFill>
                  <a:schemeClr val="tx2"/>
                </a:solidFill>
              </a:rPr>
              <a:t>Expires</a:t>
            </a:r>
            <a:r>
              <a:rPr kumimoji="1" lang="ko-KR" altLang="en-US" dirty="0">
                <a:solidFill>
                  <a:schemeClr val="tx2"/>
                </a:solidFill>
              </a:rPr>
              <a:t> 또는 </a:t>
            </a:r>
            <a:r>
              <a:rPr kumimoji="1" lang="en-US" altLang="ko-KR" dirty="0">
                <a:solidFill>
                  <a:schemeClr val="tx2"/>
                </a:solidFill>
              </a:rPr>
              <a:t>Max-Age </a:t>
            </a:r>
            <a:r>
              <a:rPr kumimoji="1" lang="ko-KR" altLang="en-US" dirty="0">
                <a:solidFill>
                  <a:schemeClr val="tx2"/>
                </a:solidFill>
              </a:rPr>
              <a:t>파라미터가 없으면 세션 쿠키이다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2499631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11.6.2</a:t>
            </a:r>
            <a:r>
              <a:rPr kumimoji="1" lang="ko-KR" altLang="en-US" dirty="0">
                <a:solidFill>
                  <a:schemeClr val="tx2"/>
                </a:solidFill>
              </a:rPr>
              <a:t> 쿠키는 어떻게 동작하는가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웹 서버는 사용자가 다시 방문했을 때 사용자를 식별하기 위해 유일한 값을 쿠키에 할당한다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쿠키는 임의의 이름</a:t>
            </a:r>
            <a:r>
              <a:rPr kumimoji="1" lang="en-US" altLang="ko-KR" dirty="0">
                <a:solidFill>
                  <a:schemeClr val="tx2"/>
                </a:solidFill>
              </a:rPr>
              <a:t>=</a:t>
            </a:r>
            <a:r>
              <a:rPr kumimoji="1" lang="ko-KR" altLang="en-US" dirty="0">
                <a:solidFill>
                  <a:schemeClr val="tx2"/>
                </a:solidFill>
              </a:rPr>
              <a:t>값 형태의 리스트를 가지고 있으며 </a:t>
            </a:r>
            <a:r>
              <a:rPr kumimoji="1" lang="en-US" altLang="ko-KR" dirty="0">
                <a:solidFill>
                  <a:schemeClr val="tx2"/>
                </a:solidFill>
              </a:rPr>
              <a:t>Set-Cookie</a:t>
            </a:r>
            <a:r>
              <a:rPr kumimoji="1" lang="ko-KR" altLang="en-US" dirty="0">
                <a:solidFill>
                  <a:schemeClr val="tx2"/>
                </a:solidFill>
              </a:rPr>
              <a:t> 혹은 </a:t>
            </a:r>
            <a:r>
              <a:rPr kumimoji="1" lang="en-US" altLang="ko-KR" dirty="0">
                <a:solidFill>
                  <a:schemeClr val="tx2"/>
                </a:solidFill>
              </a:rPr>
              <a:t>Set-Cookie2</a:t>
            </a:r>
            <a:r>
              <a:rPr kumimoji="1" lang="ko-KR" altLang="en-US" dirty="0">
                <a:solidFill>
                  <a:schemeClr val="tx2"/>
                </a:solidFill>
              </a:rPr>
              <a:t> 같은 확장 헤더를 통해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응답에 기술되어 사용자에게 전달된다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endParaRPr kumimoji="1" lang="en-US" altLang="ko-KR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dirty="0">
                <a:solidFill>
                  <a:schemeClr val="tx2"/>
                </a:solidFill>
              </a:rPr>
              <a:t>브라우저는 </a:t>
            </a:r>
            <a:r>
              <a:rPr kumimoji="1" lang="en-US" altLang="ko-KR" dirty="0">
                <a:solidFill>
                  <a:schemeClr val="tx2"/>
                </a:solidFill>
              </a:rPr>
              <a:t>Set-Cookie</a:t>
            </a:r>
            <a:r>
              <a:rPr kumimoji="1" lang="ko-KR" altLang="en-US" dirty="0">
                <a:solidFill>
                  <a:schemeClr val="tx2"/>
                </a:solidFill>
              </a:rPr>
              <a:t> 혹은 </a:t>
            </a:r>
            <a:r>
              <a:rPr kumimoji="1" lang="en-US" altLang="ko-KR" dirty="0">
                <a:solidFill>
                  <a:schemeClr val="tx2"/>
                </a:solidFill>
              </a:rPr>
              <a:t>Set-Cookie2</a:t>
            </a:r>
            <a:r>
              <a:rPr kumimoji="1" lang="ko-KR" altLang="en-US" dirty="0">
                <a:solidFill>
                  <a:schemeClr val="tx2"/>
                </a:solidFill>
              </a:rPr>
              <a:t> 헤더에 있는 내용을 쿠키 데이터베이스에 저장한다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r>
              <a:rPr kumimoji="1" lang="ko-KR" altLang="en-US" dirty="0">
                <a:solidFill>
                  <a:schemeClr val="tx2"/>
                </a:solidFill>
              </a:rPr>
              <a:t> 이후 같은 사이트 방문 시 </a:t>
            </a:r>
            <a:r>
              <a:rPr kumimoji="1" lang="en-US" altLang="ko-KR" dirty="0">
                <a:solidFill>
                  <a:schemeClr val="tx2"/>
                </a:solidFill>
              </a:rPr>
              <a:t>Cookie </a:t>
            </a:r>
            <a:r>
              <a:rPr kumimoji="1" lang="ko-KR" altLang="en-US" dirty="0">
                <a:solidFill>
                  <a:schemeClr val="tx2"/>
                </a:solidFill>
              </a:rPr>
              <a:t>헤더에 이 내용을 포함시켜 요청한다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61754202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712ED8D-807A-4E94-A9AF-C44676151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0136" y="1542777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8">
            <a:extLst>
              <a:ext uri="{FF2B5EF4-FFF2-40B4-BE49-F238E27FC236}">
                <a16:creationId xmlns:a16="http://schemas.microsoft.com/office/drawing/2014/main" id="{D8667B21-A39C-4ABB-9CED-0DD4CD7395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270477" y="924332"/>
            <a:ext cx="6871335" cy="5022674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2632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0 w 21600"/>
              <a:gd name="connsiteY4" fmla="*/ 26328 h 47652"/>
              <a:gd name="connsiteX0" fmla="*/ 56 w 21600"/>
              <a:gd name="connsiteY0" fmla="*/ 98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56 w 21600"/>
              <a:gd name="connsiteY4" fmla="*/ 98 h 47652"/>
              <a:gd name="connsiteX0" fmla="*/ 37 w 21600"/>
              <a:gd name="connsiteY0" fmla="*/ 196 h 47652"/>
              <a:gd name="connsiteX1" fmla="*/ 21562 w 21600"/>
              <a:gd name="connsiteY1" fmla="*/ 0 h 47652"/>
              <a:gd name="connsiteX2" fmla="*/ 21600 w 21600"/>
              <a:gd name="connsiteY2" fmla="*/ 43650 h 47652"/>
              <a:gd name="connsiteX3" fmla="*/ 0 w 21600"/>
              <a:gd name="connsiteY3" fmla="*/ 46500 h 47652"/>
              <a:gd name="connsiteX4" fmla="*/ 37 w 21600"/>
              <a:gd name="connsiteY4" fmla="*/ 196 h 47652"/>
              <a:gd name="connsiteX0" fmla="*/ 5 w 21606"/>
              <a:gd name="connsiteY0" fmla="*/ 196 h 47652"/>
              <a:gd name="connsiteX1" fmla="*/ 21568 w 21606"/>
              <a:gd name="connsiteY1" fmla="*/ 0 h 47652"/>
              <a:gd name="connsiteX2" fmla="*/ 21606 w 21606"/>
              <a:gd name="connsiteY2" fmla="*/ 43650 h 47652"/>
              <a:gd name="connsiteX3" fmla="*/ 6 w 21606"/>
              <a:gd name="connsiteY3" fmla="*/ 46500 h 47652"/>
              <a:gd name="connsiteX4" fmla="*/ 5 w 21606"/>
              <a:gd name="connsiteY4" fmla="*/ 196 h 47652"/>
              <a:gd name="connsiteX0" fmla="*/ 3 w 21642"/>
              <a:gd name="connsiteY0" fmla="*/ 1 h 47652"/>
              <a:gd name="connsiteX1" fmla="*/ 21604 w 21642"/>
              <a:gd name="connsiteY1" fmla="*/ 0 h 47652"/>
              <a:gd name="connsiteX2" fmla="*/ 21642 w 21642"/>
              <a:gd name="connsiteY2" fmla="*/ 43650 h 47652"/>
              <a:gd name="connsiteX3" fmla="*/ 42 w 21642"/>
              <a:gd name="connsiteY3" fmla="*/ 46500 h 47652"/>
              <a:gd name="connsiteX4" fmla="*/ 3 w 21642"/>
              <a:gd name="connsiteY4" fmla="*/ 1 h 47652"/>
              <a:gd name="connsiteX0" fmla="*/ 3 w 21642"/>
              <a:gd name="connsiteY0" fmla="*/ 0 h 47651"/>
              <a:gd name="connsiteX1" fmla="*/ 21623 w 21642"/>
              <a:gd name="connsiteY1" fmla="*/ 97 h 47651"/>
              <a:gd name="connsiteX2" fmla="*/ 21642 w 21642"/>
              <a:gd name="connsiteY2" fmla="*/ 43649 h 47651"/>
              <a:gd name="connsiteX3" fmla="*/ 42 w 21642"/>
              <a:gd name="connsiteY3" fmla="*/ 46499 h 47651"/>
              <a:gd name="connsiteX4" fmla="*/ 3 w 21642"/>
              <a:gd name="connsiteY4" fmla="*/ 0 h 47651"/>
              <a:gd name="connsiteX0" fmla="*/ 3 w 21642"/>
              <a:gd name="connsiteY0" fmla="*/ 147 h 47798"/>
              <a:gd name="connsiteX1" fmla="*/ 21623 w 21642"/>
              <a:gd name="connsiteY1" fmla="*/ 0 h 47798"/>
              <a:gd name="connsiteX2" fmla="*/ 21642 w 21642"/>
              <a:gd name="connsiteY2" fmla="*/ 43796 h 47798"/>
              <a:gd name="connsiteX3" fmla="*/ 42 w 21642"/>
              <a:gd name="connsiteY3" fmla="*/ 46646 h 47798"/>
              <a:gd name="connsiteX4" fmla="*/ 3 w 21642"/>
              <a:gd name="connsiteY4" fmla="*/ 147 h 47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42" h="47798">
                <a:moveTo>
                  <a:pt x="3" y="147"/>
                </a:moveTo>
                <a:lnTo>
                  <a:pt x="21623" y="0"/>
                </a:lnTo>
                <a:cubicBezTo>
                  <a:pt x="21623" y="5774"/>
                  <a:pt x="21642" y="38022"/>
                  <a:pt x="21642" y="43796"/>
                </a:cubicBezTo>
                <a:cubicBezTo>
                  <a:pt x="10842" y="43796"/>
                  <a:pt x="10842" y="50396"/>
                  <a:pt x="42" y="46646"/>
                </a:cubicBezTo>
                <a:cubicBezTo>
                  <a:pt x="61" y="31179"/>
                  <a:pt x="-16" y="15614"/>
                  <a:pt x="3" y="14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32348"/>
            <a:ext cx="441960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11.6.3</a:t>
            </a:r>
            <a:r>
              <a:rPr kumimoji="1" lang="ko-KR" altLang="en-US" dirty="0">
                <a:solidFill>
                  <a:schemeClr val="tx2"/>
                </a:solidFill>
              </a:rPr>
              <a:t> 쿠키 상자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측 상태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852565"/>
            <a:ext cx="4546201" cy="3556897"/>
          </a:xfr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>
            <a:no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sz="1200" dirty="0">
                <a:solidFill>
                  <a:schemeClr val="tx2"/>
                </a:solidFill>
              </a:rPr>
              <a:t>쿠키의 기본 발상은 브라우저가 서버 관련 정보를 저장하고 서버 방문 시 그 정보를 이용하는 것이다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4">
              <a:lnSpc>
                <a:spcPct val="104000"/>
              </a:lnSpc>
            </a:pPr>
            <a:r>
              <a:rPr kumimoji="1" lang="ko-KR" altLang="en-US" sz="1200" b="1" dirty="0">
                <a:solidFill>
                  <a:schemeClr val="tx2"/>
                </a:solidFill>
              </a:rPr>
              <a:t>클라이언트 측 상태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브라우저의 쿠키 저장 책임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4">
              <a:lnSpc>
                <a:spcPct val="104000"/>
              </a:lnSpc>
            </a:pPr>
            <a:r>
              <a:rPr kumimoji="1" lang="ko-KR" altLang="en-US" sz="1200" b="1" dirty="0">
                <a:solidFill>
                  <a:schemeClr val="tx2"/>
                </a:solidFill>
              </a:rPr>
              <a:t>구글 크롬 쿠키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dirty="0">
                <a:solidFill>
                  <a:schemeClr val="tx2"/>
                </a:solidFill>
              </a:rPr>
              <a:t>Cookies</a:t>
            </a:r>
            <a:r>
              <a:rPr kumimoji="1" lang="ko-KR" altLang="en-US" sz="1200" dirty="0">
                <a:solidFill>
                  <a:schemeClr val="tx2"/>
                </a:solidFill>
              </a:rPr>
              <a:t>라는 </a:t>
            </a:r>
            <a:r>
              <a:rPr kumimoji="1" lang="en-US" altLang="ko-KR" sz="1200" dirty="0">
                <a:solidFill>
                  <a:schemeClr val="tx2"/>
                </a:solidFill>
              </a:rPr>
              <a:t>SQLite</a:t>
            </a:r>
            <a:r>
              <a:rPr kumimoji="1" lang="ko-KR" altLang="en-US" sz="1200" dirty="0">
                <a:solidFill>
                  <a:schemeClr val="tx2"/>
                </a:solidFill>
              </a:rPr>
              <a:t>에 저장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총 </a:t>
            </a:r>
            <a:r>
              <a:rPr kumimoji="1" lang="en-US" altLang="ko-KR" sz="1200" dirty="0">
                <a:solidFill>
                  <a:schemeClr val="tx2"/>
                </a:solidFill>
              </a:rPr>
              <a:t>12</a:t>
            </a:r>
            <a:r>
              <a:rPr kumimoji="1" lang="ko-KR" altLang="en-US" sz="1200" dirty="0">
                <a:solidFill>
                  <a:schemeClr val="tx2"/>
                </a:solidFill>
              </a:rPr>
              <a:t>개 필드가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 err="1">
                <a:solidFill>
                  <a:schemeClr val="tx2"/>
                </a:solidFill>
              </a:rPr>
              <a:t>creation_utc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쿠키가 생성된 시점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Jan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1,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1970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00:00:00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GMT</a:t>
            </a:r>
            <a:r>
              <a:rPr kumimoji="1" lang="ko-KR" altLang="en-US" sz="1200" dirty="0">
                <a:solidFill>
                  <a:schemeClr val="tx2"/>
                </a:solidFill>
              </a:rPr>
              <a:t>로부터 생성된 시간을 초 단위로 기술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 err="1">
                <a:solidFill>
                  <a:schemeClr val="tx2"/>
                </a:solidFill>
              </a:rPr>
              <a:t>host_key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쿠키의 도메인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name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쿠키의 이름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value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쿠키의 값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 err="1">
                <a:solidFill>
                  <a:schemeClr val="tx2"/>
                </a:solidFill>
              </a:rPr>
              <a:t>expires_utc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쿠키의 파기 시점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Jan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1,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1970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00:00:00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GMT</a:t>
            </a:r>
            <a:r>
              <a:rPr kumimoji="1" lang="ko-KR" altLang="en-US" sz="1200" dirty="0">
                <a:solidFill>
                  <a:schemeClr val="tx2"/>
                </a:solidFill>
              </a:rPr>
              <a:t>로부터 파기될 시간을 초 단위로 기술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en-US" altLang="ko-KR" sz="1200" b="1" dirty="0">
                <a:solidFill>
                  <a:schemeClr val="tx2"/>
                </a:solidFill>
              </a:rPr>
              <a:t>secure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이 쿠키를 </a:t>
            </a:r>
            <a:r>
              <a:rPr kumimoji="1" lang="en-US" altLang="ko-KR" sz="1200" dirty="0">
                <a:solidFill>
                  <a:schemeClr val="tx2"/>
                </a:solidFill>
              </a:rPr>
              <a:t>SSL </a:t>
            </a:r>
            <a:r>
              <a:rPr kumimoji="1" lang="ko-KR" altLang="en-US" sz="1200" dirty="0">
                <a:solidFill>
                  <a:schemeClr val="tx2"/>
                </a:solidFill>
              </a:rPr>
              <a:t>커넥션일 때만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보낼지를</a:t>
            </a:r>
            <a:r>
              <a:rPr kumimoji="1" lang="ko-KR" altLang="en-US" sz="1200" dirty="0">
                <a:solidFill>
                  <a:schemeClr val="tx2"/>
                </a:solidFill>
              </a:rPr>
              <a:t> 기술</a:t>
            </a:r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DA03C2-FA8C-D1BF-BD82-401468786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3767" y="1592044"/>
            <a:ext cx="6795701" cy="38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5164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r>
              <a:rPr kumimoji="1" lang="ko-KR" altLang="en-US" dirty="0">
                <a:solidFill>
                  <a:schemeClr val="tx2"/>
                </a:solidFill>
              </a:rPr>
              <a:t>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스킴에</a:t>
            </a:r>
            <a:r>
              <a:rPr kumimoji="1" lang="ko-KR" altLang="en-US" sz="1800" dirty="0">
                <a:solidFill>
                  <a:schemeClr val="tx2"/>
                </a:solidFill>
              </a:rPr>
              <a:t> 따라 달라진다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하지만 전혀 다른 문법은 아니며 서로 매우 유사하다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대부분의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 문법은 일반적으로 </a:t>
            </a:r>
            <a:r>
              <a:rPr kumimoji="1" lang="en-US" altLang="ko-KR" sz="1800" dirty="0">
                <a:solidFill>
                  <a:schemeClr val="tx2"/>
                </a:solidFill>
              </a:rPr>
              <a:t>9</a:t>
            </a:r>
            <a:r>
              <a:rPr kumimoji="1" lang="ko-KR" altLang="en-US" sz="1800" dirty="0">
                <a:solidFill>
                  <a:schemeClr val="tx2"/>
                </a:solidFill>
              </a:rPr>
              <a:t>개 부분으로 나뉜다</a:t>
            </a:r>
            <a:r>
              <a:rPr kumimoji="1" lang="en-US" altLang="ko-KR" sz="1800" dirty="0">
                <a:solidFill>
                  <a:schemeClr val="tx2"/>
                </a:solidFill>
              </a:rPr>
              <a:t>(</a:t>
            </a:r>
            <a:r>
              <a:rPr kumimoji="1" lang="ko-KR" altLang="en-US" sz="1800" dirty="0">
                <a:solidFill>
                  <a:schemeClr val="tx2"/>
                </a:solidFill>
              </a:rPr>
              <a:t>핵심은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호스트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경로</a:t>
            </a:r>
            <a:r>
              <a:rPr kumimoji="1" lang="en-US" altLang="ko-KR" sz="1800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97FA3C1-F2BE-ED47-9F43-7909CC9B76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260014"/>
              </p:ext>
            </p:extLst>
          </p:nvPr>
        </p:nvGraphicFramePr>
        <p:xfrm>
          <a:off x="793960" y="2888599"/>
          <a:ext cx="10732311" cy="370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4585">
                  <a:extLst>
                    <a:ext uri="{9D8B030D-6E8A-4147-A177-3AD203B41FA5}">
                      <a16:colId xmlns:a16="http://schemas.microsoft.com/office/drawing/2014/main" val="2161844354"/>
                    </a:ext>
                  </a:extLst>
                </a:gridCol>
                <a:gridCol w="7784448">
                  <a:extLst>
                    <a:ext uri="{9D8B030D-6E8A-4147-A177-3AD203B41FA5}">
                      <a16:colId xmlns:a16="http://schemas.microsoft.com/office/drawing/2014/main" val="132101280"/>
                    </a:ext>
                  </a:extLst>
                </a:gridCol>
                <a:gridCol w="1373278">
                  <a:extLst>
                    <a:ext uri="{9D8B030D-6E8A-4147-A177-3AD203B41FA5}">
                      <a16:colId xmlns:a16="http://schemas.microsoft.com/office/drawing/2014/main" val="172907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컴포넌트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기본값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72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어떤</a:t>
                      </a:r>
                      <a:r>
                        <a:rPr lang="ko-KR" altLang="en-US" sz="1400" dirty="0"/>
                        <a:t> 프로토콜을 사용하여 서버에 접근하는지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7268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사용자</a:t>
                      </a:r>
                      <a:r>
                        <a:rPr lang="ko-KR" altLang="en-US" sz="1400" dirty="0"/>
                        <a:t> 이름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계정이</a:t>
                      </a:r>
                      <a:r>
                        <a:rPr lang="ko-KR" altLang="en-US" sz="1400" dirty="0"/>
                        <a:t> 필요한 </a:t>
                      </a:r>
                      <a:r>
                        <a:rPr lang="ko-KR" altLang="en-US" sz="1400" dirty="0" err="1"/>
                        <a:t>스킴을</a:t>
                      </a:r>
                      <a:r>
                        <a:rPr lang="ko-KR" altLang="en-US" sz="1400" dirty="0"/>
                        <a:t> 사용하는 경우</a:t>
                      </a:r>
                      <a:r>
                        <a:rPr lang="en-US" altLang="ko-KR" sz="1400" dirty="0"/>
                        <a:t>(FTP, SSH </a:t>
                      </a:r>
                      <a:r>
                        <a:rPr lang="ko-KR" altLang="en-US" sz="1400" dirty="0"/>
                        <a:t>등</a:t>
                      </a:r>
                      <a:r>
                        <a:rPr lang="en-US" altLang="ko-KR" sz="1400" dirty="0"/>
                        <a:t>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anonymous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7150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비밀번호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사용자의 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사용자 이름 다음에 </a:t>
                      </a:r>
                      <a:r>
                        <a:rPr lang="en-US" altLang="ko-KR" sz="1400" dirty="0"/>
                        <a:t>:</a:t>
                      </a:r>
                      <a:r>
                        <a:rPr lang="ko-KR" altLang="en-US" sz="1400" dirty="0" err="1"/>
                        <a:t>으로</a:t>
                      </a:r>
                      <a:r>
                        <a:rPr lang="ko-KR" altLang="en-US" sz="1400" dirty="0"/>
                        <a:t> 이어서 기술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7093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호스트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서버의</a:t>
                      </a:r>
                      <a:r>
                        <a:rPr lang="ko-KR" altLang="en-US" sz="1400" dirty="0"/>
                        <a:t> 호스트명이나 </a:t>
                      </a:r>
                      <a:r>
                        <a:rPr lang="en-US" altLang="ko-KR" sz="1400" dirty="0"/>
                        <a:t>IP </a:t>
                      </a:r>
                      <a:r>
                        <a:rPr lang="ko-KR" altLang="en-US" sz="1400" dirty="0"/>
                        <a:t>주소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966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포트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열어놓은 포트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프로토콜에 따라 다른 포트 사용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396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위치 표시 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로 다른 컴포넌트와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16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스킴에서의</a:t>
                      </a:r>
                      <a:r>
                        <a:rPr lang="ko-KR" altLang="en-US" sz="1400" dirty="0"/>
                        <a:t> 입력 </a:t>
                      </a:r>
                      <a:r>
                        <a:rPr lang="ko-KR" altLang="en-US" sz="1400" dirty="0" err="1"/>
                        <a:t>파라미터</a:t>
                      </a:r>
                      <a:r>
                        <a:rPr lang="ko-KR" altLang="en-US" sz="1400" dirty="0"/>
                        <a:t> 기술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이름</a:t>
                      </a:r>
                      <a:r>
                        <a:rPr lang="en-US" altLang="ko-KR" sz="1400" dirty="0"/>
                        <a:t>=</a:t>
                      </a:r>
                      <a:r>
                        <a:rPr lang="ko-KR" altLang="en-US" sz="1400" dirty="0"/>
                        <a:t>값의 쌍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;</a:t>
                      </a:r>
                      <a:r>
                        <a:rPr lang="ko-KR" altLang="en-US" sz="1400" dirty="0"/>
                        <a:t>로 구분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여러 개 가능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43216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</a:t>
                      </a:r>
                      <a:r>
                        <a:rPr lang="ko-KR" altLang="en-US" sz="1400" dirty="0"/>
                        <a:t> 전달을 위해 사용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끝에 </a:t>
                      </a:r>
                      <a:r>
                        <a:rPr lang="en-US" altLang="ko-KR" sz="1400" dirty="0"/>
                        <a:t>?</a:t>
                      </a:r>
                      <a:r>
                        <a:rPr lang="ko-KR" altLang="en-US" sz="1400" dirty="0"/>
                        <a:t>로 구분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58581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리소스의</a:t>
                      </a:r>
                      <a:r>
                        <a:rPr lang="ko-KR" altLang="en-US" sz="1400" dirty="0"/>
                        <a:t> 일부를 가리키는 이름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서버로 전달되지 않고 클라이언트에서 처리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11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933702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11.6.3</a:t>
            </a:r>
            <a:r>
              <a:rPr kumimoji="1" lang="ko-KR" altLang="en-US" dirty="0">
                <a:solidFill>
                  <a:schemeClr val="tx2"/>
                </a:solidFill>
              </a:rPr>
              <a:t> 쿠키 상자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클라이언트 측 상태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1" name="내용 개체 틀 2">
            <a:extLst>
              <a:ext uri="{FF2B5EF4-FFF2-40B4-BE49-F238E27FC236}">
                <a16:creationId xmlns:a16="http://schemas.microsoft.com/office/drawing/2014/main" id="{98BFCB96-1C1A-4542-BEE7-224753F890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401768"/>
            <a:ext cx="5813687" cy="6198723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anchor="ctr">
            <a:normAutofit/>
          </a:bodyPr>
          <a:lstStyle/>
          <a:p>
            <a:pPr lvl="4">
              <a:lnSpc>
                <a:spcPct val="104000"/>
              </a:lnSpc>
            </a:pPr>
            <a:r>
              <a:rPr kumimoji="1" lang="ko-KR" altLang="en-US" b="1" dirty="0">
                <a:solidFill>
                  <a:schemeClr val="tx2"/>
                </a:solidFill>
              </a:rPr>
              <a:t>마이크로소프트 인터넷 익스플로러 쿠키</a:t>
            </a:r>
            <a:br>
              <a:rPr kumimoji="1" lang="en-US" altLang="ko-KR" b="1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MS</a:t>
            </a:r>
            <a:r>
              <a:rPr kumimoji="1" lang="ko-KR" altLang="en-US" dirty="0">
                <a:solidFill>
                  <a:schemeClr val="tx2"/>
                </a:solidFill>
              </a:rPr>
              <a:t> 익스플로러는 캐시 디렉터리에 각각의 개별 파일로 쿠키를 저장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쿠키 파일은 자체적인 형식을 가지고 기술된다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쿠키의 첫 번째 줄은 쿠키의 이름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다음 줄은 쿠키의 값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세 번째 줄은 도메인 경로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나머지 줄은 날짜나 표식 같은 추가적인 정보들로 구성</a:t>
            </a:r>
            <a:endParaRPr kumimoji="1" lang="en-US" altLang="ko-K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58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HTTP: </a:t>
            </a:r>
            <a:r>
              <a:rPr kumimoji="1" lang="ko-KR" altLang="en-US" dirty="0">
                <a:solidFill>
                  <a:schemeClr val="tx2"/>
                </a:solidFill>
              </a:rPr>
              <a:t>인터넷의 멀티미디어 배달부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신뢰성 있는 데이터 전송 프로토콜을 사용하기 때문에 전송 중 손상되거나 꼬이지 않음을 보장한다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43784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사용할 프로토콜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주어진 리소스에 어떻게 접근하는지 알려주는 중요한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알파벳으로 시작해야 하며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나머지 부분과 </a:t>
            </a:r>
            <a:r>
              <a:rPr kumimoji="1" lang="en-US" altLang="ko-KR" sz="1400" dirty="0">
                <a:solidFill>
                  <a:schemeClr val="tx2"/>
                </a:solidFill>
              </a:rPr>
              <a:t>‘:’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대소문자를 가리지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28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2.2.2</a:t>
            </a:r>
            <a:r>
              <a:rPr kumimoji="1" lang="ko-KR" altLang="en-US" dirty="0">
                <a:solidFill>
                  <a:schemeClr val="tx2"/>
                </a:solidFill>
              </a:rPr>
              <a:t> 호스트와 포트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리소스를 제공하는 서버의 위치 정보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호스트명이나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IP</a:t>
            </a:r>
            <a:r>
              <a:rPr kumimoji="1" lang="ko-KR" altLang="en-US" sz="1400" dirty="0">
                <a:solidFill>
                  <a:schemeClr val="tx2"/>
                </a:solidFill>
              </a:rPr>
              <a:t> 주소로 제공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포트는 서버에서 필요에 따라 열어놓은 네트워크 포트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 80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HTTPS: 443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FTP: 21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SSH: 22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TELNET: 23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16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2.2.3</a:t>
            </a:r>
            <a:r>
              <a:rPr kumimoji="1" lang="ko-KR" altLang="en-US" dirty="0">
                <a:solidFill>
                  <a:schemeClr val="tx2"/>
                </a:solidFill>
              </a:rPr>
              <a:t> 사용자 이름과 비밀번호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위해 사용자 이름과 비밀번호가 필요한 경우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FTP, SSH </a:t>
            </a:r>
            <a:r>
              <a:rPr kumimoji="1" lang="ko-KR" altLang="en-US" sz="1400" dirty="0">
                <a:solidFill>
                  <a:schemeClr val="tx2"/>
                </a:solidFill>
              </a:rPr>
              <a:t>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ftp://anonymous:my_passwd@ftp.prep.ai.mit.edu/pub/gnu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joe:joepasswd@www.joes-hardware.com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sales_info.txt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FTP</a:t>
            </a:r>
            <a:r>
              <a:rPr kumimoji="1" lang="ko-KR" altLang="en-US" sz="1200" dirty="0">
                <a:solidFill>
                  <a:schemeClr val="tx2"/>
                </a:solidFill>
              </a:rPr>
              <a:t>에서 첫 번째 예 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200" dirty="0">
                <a:solidFill>
                  <a:schemeClr val="tx2"/>
                </a:solidFill>
              </a:rPr>
              <a:t> 사용자 이름과 비밀번호를 명시하지 않으면</a:t>
            </a:r>
            <a:r>
              <a:rPr kumimoji="1" lang="en-US" altLang="ko-KR" sz="1200" dirty="0">
                <a:solidFill>
                  <a:schemeClr val="tx2"/>
                </a:solidFill>
              </a:rPr>
              <a:t> </a:t>
            </a:r>
            <a:r>
              <a:rPr kumimoji="1" lang="ko-KR" altLang="en-US" sz="1200" dirty="0">
                <a:solidFill>
                  <a:schemeClr val="tx2"/>
                </a:solidFill>
              </a:rPr>
              <a:t>기본 사용자 이름으로 </a:t>
            </a:r>
            <a:r>
              <a:rPr kumimoji="1" lang="en-US" altLang="ko-KR" sz="1200" dirty="0">
                <a:solidFill>
                  <a:schemeClr val="tx2"/>
                </a:solidFill>
              </a:rPr>
              <a:t>‘anonymous’</a:t>
            </a:r>
            <a:r>
              <a:rPr kumimoji="1" lang="ko-KR" altLang="en-US" sz="1200" dirty="0" err="1">
                <a:solidFill>
                  <a:schemeClr val="tx2"/>
                </a:solidFill>
              </a:rPr>
              <a:t>를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비밀번호는 브라우저마다 가지고 있는 기본 값을 사용한다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‘@’ </a:t>
            </a:r>
            <a:r>
              <a:rPr kumimoji="1" lang="ko-KR" altLang="en-US" sz="1200" dirty="0">
                <a:solidFill>
                  <a:schemeClr val="tx2"/>
                </a:solidFill>
              </a:rPr>
              <a:t>문자로 다른 </a:t>
            </a:r>
            <a:r>
              <a:rPr kumimoji="1" lang="en-US" altLang="ko-KR" sz="1200" dirty="0">
                <a:solidFill>
                  <a:schemeClr val="tx2"/>
                </a:solidFill>
              </a:rPr>
              <a:t>URL </a:t>
            </a:r>
            <a:r>
              <a:rPr kumimoji="1" lang="ko-KR" altLang="en-US" sz="1200" dirty="0">
                <a:solidFill>
                  <a:schemeClr val="tx2"/>
                </a:solidFill>
              </a:rPr>
              <a:t>컴포넌트와 구분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5717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2.2.4</a:t>
            </a:r>
            <a:r>
              <a:rPr kumimoji="1" lang="ko-KR" altLang="en-US" dirty="0">
                <a:solidFill>
                  <a:schemeClr val="tx2"/>
                </a:solidFill>
              </a:rPr>
              <a:t> 경로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 내의 리소스 위치를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계층적 파일 시스템과 유사한 구조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‘/’</a:t>
            </a:r>
            <a:r>
              <a:rPr kumimoji="1" lang="ko-KR" altLang="en-US" sz="1400" dirty="0">
                <a:solidFill>
                  <a:schemeClr val="tx2"/>
                </a:solidFill>
              </a:rPr>
              <a:t> 기호로 경로 조각을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각 경로 조각은 자체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가질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9833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파라미터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애플리케이션이 서버에 정확한 요청을 하기 위해 필요한 입력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파라미터를</a:t>
            </a:r>
            <a:r>
              <a:rPr kumimoji="1" lang="ko-KR" altLang="en-US" sz="1400" dirty="0">
                <a:solidFill>
                  <a:schemeClr val="tx2"/>
                </a:solidFill>
              </a:rPr>
              <a:t> 받는데 사용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 쌍의 형태로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컴포넌트와는 </a:t>
            </a:r>
            <a:r>
              <a:rPr kumimoji="1" lang="en-US" altLang="ko-KR" sz="1400" dirty="0">
                <a:solidFill>
                  <a:schemeClr val="tx2"/>
                </a:solidFill>
              </a:rPr>
              <a:t>“;”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파라미터의</a:t>
            </a:r>
            <a:r>
              <a:rPr kumimoji="1" lang="ko-KR" altLang="en-US" sz="1400" dirty="0">
                <a:solidFill>
                  <a:schemeClr val="tx2"/>
                </a:solidFill>
              </a:rPr>
              <a:t> 예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2"/>
              </a:rPr>
              <a:t>ftp://prep.ai.mit.edu/pub/gnu;type=d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  <a:hlinkClick r:id="rId3"/>
              </a:rPr>
              <a:t>http://www.joes-hardware.com/hammers;sale=false/index.html;graphics=true</a:t>
            </a:r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19525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2.2.6</a:t>
            </a:r>
            <a:r>
              <a:rPr kumimoji="1" lang="ko-KR" altLang="en-US" dirty="0">
                <a:solidFill>
                  <a:schemeClr val="tx2"/>
                </a:solidFill>
              </a:rPr>
              <a:t> 질의 문자열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요청받은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형식의 범위를 줄이기 위해 추가되는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끝에 </a:t>
            </a:r>
            <a:r>
              <a:rPr kumimoji="1" lang="en-US" altLang="ko-KR" sz="1400" dirty="0">
                <a:solidFill>
                  <a:schemeClr val="tx2"/>
                </a:solidFill>
              </a:rPr>
              <a:t>?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구분하여 작성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“&amp;”</a:t>
            </a:r>
            <a:r>
              <a:rPr kumimoji="1" lang="ko-KR" altLang="en-US" sz="1400" dirty="0">
                <a:solidFill>
                  <a:schemeClr val="tx2"/>
                </a:solidFill>
              </a:rPr>
              <a:t> 문자로 구분된 </a:t>
            </a:r>
            <a:r>
              <a:rPr kumimoji="1" lang="en-US" altLang="ko-KR" sz="1400" dirty="0">
                <a:solidFill>
                  <a:schemeClr val="tx2"/>
                </a:solidFill>
              </a:rPr>
              <a:t>“</a:t>
            </a: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=</a:t>
            </a:r>
            <a:r>
              <a:rPr kumimoji="1" lang="ko-KR" altLang="en-US" sz="1400" dirty="0">
                <a:solidFill>
                  <a:schemeClr val="tx2"/>
                </a:solidFill>
              </a:rPr>
              <a:t>값</a:t>
            </a:r>
            <a:r>
              <a:rPr kumimoji="1" lang="en-US" altLang="ko-KR" sz="1400" dirty="0">
                <a:solidFill>
                  <a:schemeClr val="tx2"/>
                </a:solidFill>
              </a:rPr>
              <a:t>”</a:t>
            </a:r>
            <a:r>
              <a:rPr kumimoji="1" lang="ko-KR" altLang="en-US" sz="1400" dirty="0">
                <a:solidFill>
                  <a:schemeClr val="tx2"/>
                </a:solidFill>
              </a:rPr>
              <a:t>의 쌍으로 구성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lang="ko-KR" altLang="en-US" sz="1400" dirty="0">
                <a:solidFill>
                  <a:schemeClr val="tx1"/>
                </a:solidFill>
              </a:rPr>
              <a:t>아이템 번호 </a:t>
            </a:r>
            <a:r>
              <a:rPr lang="en-US" altLang="ko-KR" sz="1400" dirty="0">
                <a:solidFill>
                  <a:schemeClr val="tx1"/>
                </a:solidFill>
              </a:rPr>
              <a:t>12731</a:t>
            </a:r>
            <a:r>
              <a:rPr lang="ko-KR" altLang="en-US" sz="1400" dirty="0">
                <a:solidFill>
                  <a:schemeClr val="tx1"/>
                </a:solidFill>
              </a:rPr>
              <a:t>의 재고가 있는지 확인하는 </a:t>
            </a:r>
            <a:r>
              <a:rPr lang="en-US" altLang="ko-KR" sz="1400" dirty="0">
                <a:solidFill>
                  <a:schemeClr val="tx1"/>
                </a:solidFill>
              </a:rPr>
              <a:t>URL</a:t>
            </a:r>
            <a:r>
              <a:rPr lang="ko-KR" altLang="en-US" sz="1400" dirty="0">
                <a:solidFill>
                  <a:schemeClr val="tx1"/>
                </a:solidFill>
              </a:rPr>
              <a:t>에 사용된 질의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lvl="2"/>
            <a:r>
              <a:rPr lang="en-US" altLang="ko-Kore-KR" sz="1200" dirty="0">
                <a:solidFill>
                  <a:schemeClr val="tx1"/>
                </a:solidFill>
                <a:hlinkClick r:id="rId2"/>
              </a:rPr>
              <a:t>http://www.joes-hardware.com/inventory-check.cgi?item=12731</a:t>
            </a:r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en-US" altLang="ko-Kore-KR" sz="1200" dirty="0">
              <a:solidFill>
                <a:schemeClr val="tx1"/>
              </a:solidFill>
            </a:endParaRPr>
          </a:p>
          <a:p>
            <a:pPr lvl="2"/>
            <a:endParaRPr lang="ko-Kore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86295D-42F7-024D-BC83-F81F70EC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006" y="2588207"/>
            <a:ext cx="9165248" cy="39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5023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2.2.7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프래그먼트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리소스의 특정 부분을 가리킬 수 있는 컴포넌트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오른쪽에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“#”</a:t>
            </a:r>
            <a:r>
              <a:rPr kumimoji="1" lang="ko-KR" altLang="en-US" sz="1400" dirty="0">
                <a:solidFill>
                  <a:schemeClr val="tx2"/>
                </a:solidFill>
              </a:rPr>
              <a:t>문자에 이어서 기술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전달되지는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 err="1">
                <a:solidFill>
                  <a:schemeClr val="tx2"/>
                </a:solidFill>
              </a:rPr>
              <a:t>tools.html</a:t>
            </a:r>
            <a:r>
              <a:rPr kumimoji="1" lang="ko-KR" altLang="en-US" sz="1400" dirty="0">
                <a:solidFill>
                  <a:schemeClr val="tx2"/>
                </a:solidFill>
              </a:rPr>
              <a:t> 페이지의 </a:t>
            </a:r>
            <a:r>
              <a:rPr kumimoji="1" lang="en-US" altLang="ko-KR" sz="1400" dirty="0">
                <a:solidFill>
                  <a:schemeClr val="tx2"/>
                </a:solidFill>
              </a:rPr>
              <a:t>drills</a:t>
            </a:r>
            <a:r>
              <a:rPr kumimoji="1" lang="ko-KR" altLang="en-US" sz="1400" dirty="0">
                <a:solidFill>
                  <a:schemeClr val="tx2"/>
                </a:solidFill>
              </a:rPr>
              <a:t>라는 위치를 표현하는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2"/>
            <a:r>
              <a:rPr kumimoji="1" lang="en-US" altLang="ko-KR" sz="1200" dirty="0">
                <a:solidFill>
                  <a:schemeClr val="tx2"/>
                </a:solidFill>
              </a:rPr>
              <a:t>http://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www.joes-hardware.com</a:t>
            </a:r>
            <a:r>
              <a:rPr kumimoji="1" lang="en-US" altLang="ko-KR" sz="1200" dirty="0">
                <a:solidFill>
                  <a:schemeClr val="tx2"/>
                </a:solidFill>
              </a:rPr>
              <a:t>/</a:t>
            </a:r>
            <a:r>
              <a:rPr kumimoji="1" lang="en-US" altLang="ko-KR" sz="1200" dirty="0" err="1">
                <a:solidFill>
                  <a:schemeClr val="tx2"/>
                </a:solidFill>
              </a:rPr>
              <a:t>tools.html</a:t>
            </a:r>
            <a:r>
              <a:rPr kumimoji="1" lang="en-US" altLang="ko-KR" sz="1200" dirty="0" err="1">
                <a:solidFill>
                  <a:srgbClr val="FF0000"/>
                </a:solidFill>
              </a:rPr>
              <a:t>#drills</a:t>
            </a:r>
            <a:endParaRPr kumimoji="1" lang="en-US" altLang="ko-KR" sz="1200" dirty="0">
              <a:solidFill>
                <a:srgbClr val="FF0000"/>
              </a:solidFill>
            </a:endParaRPr>
          </a:p>
        </p:txBody>
      </p:sp>
      <p:pic>
        <p:nvPicPr>
          <p:cNvPr id="5" name="그림 4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FB564FC3-CCE6-9841-9ADE-1179164AB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15" y="1969851"/>
            <a:ext cx="5184832" cy="36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648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</a:t>
            </a:r>
            <a:r>
              <a:rPr kumimoji="1" lang="ko-KR" altLang="en-US" dirty="0">
                <a:solidFill>
                  <a:schemeClr val="tx2"/>
                </a:solidFill>
              </a:rPr>
              <a:t> 단축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단축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</a:rPr>
              <a:t>URL </a:t>
            </a:r>
            <a:r>
              <a:rPr kumimoji="1" lang="ko-KR" altLang="en-US" sz="1800" dirty="0">
                <a:solidFill>
                  <a:schemeClr val="tx2"/>
                </a:solidFill>
              </a:rPr>
              <a:t>자동 확장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34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나뉜다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있는 것이 절대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접근하기 위한 모든 정보를 가지고 있지 않은 것이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URL. base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라고</a:t>
            </a:r>
            <a:r>
              <a:rPr kumimoji="1" lang="ko-KR" altLang="en-US" sz="1400" dirty="0">
                <a:solidFill>
                  <a:schemeClr val="tx2"/>
                </a:solidFill>
              </a:rPr>
              <a:t> 하는 다른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&lt;a 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href</a:t>
            </a:r>
            <a:r>
              <a:rPr kumimoji="1" lang="en-US" altLang="ko-KR" sz="1400" dirty="0">
                <a:solidFill>
                  <a:schemeClr val="tx2"/>
                </a:solidFill>
              </a:rPr>
              <a:t>=“</a:t>
            </a:r>
            <a:r>
              <a:rPr kumimoji="1" lang="en-US" altLang="ko-KR" sz="1400" dirty="0">
                <a:solidFill>
                  <a:srgbClr val="FF0000"/>
                </a:solidFill>
              </a:rPr>
              <a:t>./</a:t>
            </a:r>
            <a:r>
              <a:rPr kumimoji="1" lang="en-US" altLang="ko-KR" sz="1400" dirty="0" err="1">
                <a:solidFill>
                  <a:srgbClr val="FF0000"/>
                </a:solidFill>
              </a:rPr>
              <a:t>hammers.html</a:t>
            </a:r>
            <a:r>
              <a:rPr kumimoji="1" lang="en-US" altLang="ko-KR" sz="1400" dirty="0">
                <a:solidFill>
                  <a:schemeClr val="tx2"/>
                </a:solidFill>
              </a:rPr>
              <a:t>”&gt;hammers&lt;/a&gt;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문서의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기준으로 상대 경로를 표시함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프래그먼트이거나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일부이다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EB8D51-41C1-9C42-9439-0DF78D63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85" y="4636026"/>
            <a:ext cx="5816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447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2.3.1</a:t>
            </a:r>
            <a:r>
              <a:rPr kumimoji="1" lang="ko-KR" altLang="en-US" dirty="0">
                <a:solidFill>
                  <a:schemeClr val="tx2"/>
                </a:solidFill>
              </a:rPr>
              <a:t> 상대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사용하면 리소스 집합을 쉽게 변경할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 : </a:t>
            </a:r>
            <a:r>
              <a:rPr kumimoji="1" lang="ko-KR" altLang="en-US" sz="14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변환하기 위한 첫 단계로 아래와 같은 방법으로 얻을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리소스에서 명시적으로 제공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</a:t>
            </a:r>
            <a:r>
              <a:rPr kumimoji="1" lang="en-US" altLang="ko-KR" sz="1200" dirty="0">
                <a:solidFill>
                  <a:schemeClr val="tx2"/>
                </a:solidFill>
              </a:rPr>
              <a:t>HTML</a:t>
            </a:r>
            <a:r>
              <a:rPr kumimoji="1" lang="ko-KR" altLang="en-US" sz="1200" dirty="0">
                <a:solidFill>
                  <a:schemeClr val="tx2"/>
                </a:solidFill>
              </a:rPr>
              <a:t> 문서에는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명시하기 위한 </a:t>
            </a:r>
            <a:r>
              <a:rPr kumimoji="1" lang="en-US" altLang="ko-KR" sz="1200" dirty="0">
                <a:solidFill>
                  <a:schemeClr val="tx2"/>
                </a:solidFill>
              </a:rPr>
              <a:t>&lt;BASE&gt; </a:t>
            </a:r>
            <a:r>
              <a:rPr kumimoji="1" lang="ko-KR" altLang="en-US" sz="1200" dirty="0">
                <a:solidFill>
                  <a:schemeClr val="tx2"/>
                </a:solidFill>
              </a:rPr>
              <a:t>태그를 기술할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리소스를 포함하고 있는 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 </a:t>
            </a:r>
            <a:r>
              <a:rPr kumimoji="1" lang="en-US" altLang="ko-KR" sz="1200" dirty="0">
                <a:solidFill>
                  <a:schemeClr val="tx2"/>
                </a:solidFill>
              </a:rPr>
              <a:t>: </a:t>
            </a:r>
            <a:r>
              <a:rPr kumimoji="1" lang="ko-KR" altLang="en-US" sz="1200" dirty="0">
                <a:solidFill>
                  <a:schemeClr val="tx2"/>
                </a:solidFill>
              </a:rPr>
              <a:t>상대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포함하고 있는 리소스의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을 기저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로 사용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3"/>
            <a:r>
              <a:rPr kumimoji="1" lang="ko-KR" altLang="en-US" sz="1200" b="1" dirty="0">
                <a:solidFill>
                  <a:schemeClr val="tx2"/>
                </a:solidFill>
              </a:rPr>
              <a:t>기저 </a:t>
            </a:r>
            <a:r>
              <a:rPr kumimoji="1" lang="en-US" altLang="ko-KR" sz="1200" b="1" dirty="0">
                <a:solidFill>
                  <a:schemeClr val="tx2"/>
                </a:solidFill>
              </a:rPr>
              <a:t>URL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이 없는 경우 </a:t>
            </a:r>
            <a:r>
              <a:rPr kumimoji="1" lang="en-US" altLang="ko-KR" sz="1200" dirty="0">
                <a:solidFill>
                  <a:schemeClr val="tx2"/>
                </a:solidFill>
              </a:rPr>
              <a:t>:</a:t>
            </a:r>
            <a:r>
              <a:rPr kumimoji="1" lang="ko-KR" altLang="en-US" sz="1200" dirty="0">
                <a:solidFill>
                  <a:schemeClr val="tx2"/>
                </a:solidFill>
              </a:rPr>
              <a:t> 절대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만으로 이루어져 있거나 깨진 </a:t>
            </a:r>
            <a:r>
              <a:rPr kumimoji="1" lang="en-US" altLang="ko-KR" sz="1200" dirty="0">
                <a:solidFill>
                  <a:schemeClr val="tx2"/>
                </a:solidFill>
              </a:rPr>
              <a:t>URL</a:t>
            </a:r>
            <a:r>
              <a:rPr kumimoji="1" lang="ko-KR" altLang="en-US" sz="1200" dirty="0">
                <a:solidFill>
                  <a:schemeClr val="tx2"/>
                </a:solidFill>
              </a:rPr>
              <a:t>이다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상대 참조 해석하기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과 기저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각각의 컴포넌트로 나눈다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상대경로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-&gt;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절대경로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변환 알고리즘은 </a:t>
            </a:r>
            <a:r>
              <a:rPr kumimoji="1" lang="en-US" altLang="ko-KR" sz="1400" dirty="0">
                <a:solidFill>
                  <a:schemeClr val="tx2"/>
                </a:solidFill>
              </a:rPr>
              <a:t>RFC1808</a:t>
            </a:r>
            <a:r>
              <a:rPr kumimoji="1" lang="ko-KR" altLang="en-US" sz="1400" dirty="0">
                <a:solidFill>
                  <a:schemeClr val="tx2"/>
                </a:solidFill>
              </a:rPr>
              <a:t>과 </a:t>
            </a:r>
            <a:r>
              <a:rPr kumimoji="1" lang="en-US" altLang="ko-KR" sz="1400" dirty="0">
                <a:solidFill>
                  <a:schemeClr val="tx2"/>
                </a:solidFill>
              </a:rPr>
              <a:t>RFC2396</a:t>
            </a:r>
            <a:r>
              <a:rPr kumimoji="1" lang="ko-KR" altLang="en-US" sz="1400" dirty="0">
                <a:solidFill>
                  <a:schemeClr val="tx2"/>
                </a:solidFill>
              </a:rPr>
              <a:t>에 기술되어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영수증, 스크린샷이(가) 표시된 사진&#10;&#10;자동 생성된 설명">
            <a:extLst>
              <a:ext uri="{FF2B5EF4-FFF2-40B4-BE49-F238E27FC236}">
                <a16:creationId xmlns:a16="http://schemas.microsoft.com/office/drawing/2014/main" id="{A0453003-3F6C-2F4C-85BC-97ACB5C15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97" y="1688012"/>
            <a:ext cx="4995893" cy="45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06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.2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클라이언트와 서버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dirty="0">
                <a:solidFill>
                  <a:schemeClr val="tx2"/>
                </a:solidFill>
              </a:rPr>
              <a:t>웹 클라이언트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대표적인 클라이언트는 인터넷 브라우저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</a:t>
            </a:r>
            <a:r>
              <a:rPr kumimoji="1" lang="en-US" altLang="ko-KR" dirty="0">
                <a:solidFill>
                  <a:schemeClr val="tx2"/>
                </a:solidFill>
              </a:rPr>
              <a:t>: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 err="1">
                <a:solidFill>
                  <a:schemeClr val="tx2"/>
                </a:solidFill>
              </a:rPr>
              <a:t>를</a:t>
            </a:r>
            <a:r>
              <a:rPr kumimoji="1" lang="ko-KR" altLang="en-US" dirty="0">
                <a:solidFill>
                  <a:schemeClr val="tx2"/>
                </a:solidFill>
              </a:rPr>
              <a:t> 통해 클라이언트의 요청을 처리해주는 서버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웹 서버는 인터넷의 데이터를 저장하고 있다가 클라이언트가 요청하면 이 데이터를 제공하며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데이터의 타입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길이 등을 포함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 웹 클라이언트는 이렇게 제공받은 데이터를 화면에 보여준다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2289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확장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브라우저에서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입력한 다음 또는 입력 중에 자동으로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확장하는 기능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호스트명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단순한 휴리스틱만을 사용하여 입력한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호스트명을</a:t>
            </a:r>
            <a:r>
              <a:rPr kumimoji="1" lang="ko-KR" altLang="en-US" sz="1400" dirty="0">
                <a:solidFill>
                  <a:schemeClr val="tx2"/>
                </a:solidFill>
              </a:rPr>
              <a:t> 전체 호스트명으로 확장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yahoo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입력하면 앞에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“www.”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뒤에 </a:t>
            </a:r>
            <a:r>
              <a:rPr kumimoji="1" lang="en-US" altLang="ko-KR" sz="1400" dirty="0">
                <a:solidFill>
                  <a:schemeClr val="tx2"/>
                </a:solidFill>
              </a:rPr>
              <a:t>“.com”</a:t>
            </a:r>
            <a:r>
              <a:rPr kumimoji="1" lang="ko-KR" altLang="en-US" sz="1400" dirty="0">
                <a:solidFill>
                  <a:schemeClr val="tx2"/>
                </a:solidFill>
              </a:rPr>
              <a:t>을 붙여주는 식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히스토리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확장 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 과거 사용자가 방문했던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저장했다가 사용하는 방식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95112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</a:t>
            </a:r>
            <a:r>
              <a:rPr kumimoji="1" lang="ko-KR" altLang="en-US" dirty="0">
                <a:solidFill>
                  <a:schemeClr val="tx2"/>
                </a:solidFill>
              </a:rPr>
              <a:t> 안전하지 않은 문자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R" altLang="en-US" sz="1800" dirty="0">
                <a:solidFill>
                  <a:schemeClr val="tx2"/>
                </a:solidFill>
              </a:rPr>
              <a:t>문자가 제거되는 문제를 피하고자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상대적으로 작고 일반적으로 안전한 알파벳 문자만을 포함하도록 허용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이스케이프라는 기능을 이용하여 안전하지 않은 문자를 안전한 문자로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인코딩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74143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 </a:t>
            </a:r>
            <a:r>
              <a:rPr kumimoji="1" lang="ko-KR" altLang="en-US" dirty="0">
                <a:solidFill>
                  <a:schemeClr val="tx2"/>
                </a:solidFill>
              </a:rPr>
              <a:t>문자 집합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기본 문자 집합은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이스케이프 문자열은 </a:t>
            </a:r>
            <a:r>
              <a:rPr kumimoji="1" lang="en-US" altLang="ko-KR" sz="1400" dirty="0">
                <a:solidFill>
                  <a:schemeClr val="tx2"/>
                </a:solidFill>
              </a:rPr>
              <a:t>US-ASCII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사용이 금지된 문자들로 특정 문자나 데이터를 인코딩할 수 있게 함으로써 이동성과 완성도를 높였다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3952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인코딩</a:t>
            </a:r>
            <a:r>
              <a:rPr kumimoji="1" lang="ko-KR" altLang="en-US" dirty="0">
                <a:solidFill>
                  <a:schemeClr val="tx2"/>
                </a:solidFill>
              </a:rPr>
              <a:t> 체계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안전하지 않은 문자를 </a:t>
            </a:r>
            <a:r>
              <a:rPr kumimoji="1" lang="en-US" altLang="ko-KR" sz="1400" dirty="0">
                <a:solidFill>
                  <a:schemeClr val="tx2"/>
                </a:solidFill>
              </a:rPr>
              <a:t>%</a:t>
            </a:r>
            <a:r>
              <a:rPr kumimoji="1" lang="ko-KR" altLang="en-US" sz="1400" dirty="0">
                <a:solidFill>
                  <a:schemeClr val="tx2"/>
                </a:solidFill>
              </a:rPr>
              <a:t>기호로 시작하여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ASCII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코드로 표현되는 두 개의 </a:t>
            </a:r>
            <a:r>
              <a:rPr kumimoji="1" lang="en-US" altLang="ko-KR" sz="1400" dirty="0">
                <a:solidFill>
                  <a:schemeClr val="tx2"/>
                </a:solidFill>
              </a:rPr>
              <a:t>16</a:t>
            </a:r>
            <a:r>
              <a:rPr kumimoji="1" lang="ko-KR" altLang="en-US" sz="1400" dirty="0">
                <a:solidFill>
                  <a:schemeClr val="tx2"/>
                </a:solidFill>
              </a:rPr>
              <a:t>진수 숫자로 이루어진 이스케이프 문자로 바꾼다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97C396D-B742-404A-9F6A-F50739D2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853486"/>
              </p:ext>
            </p:extLst>
          </p:nvPr>
        </p:nvGraphicFramePr>
        <p:xfrm>
          <a:off x="3825768" y="3769248"/>
          <a:ext cx="736526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8180">
                  <a:extLst>
                    <a:ext uri="{9D8B030D-6E8A-4147-A177-3AD203B41FA5}">
                      <a16:colId xmlns:a16="http://schemas.microsoft.com/office/drawing/2014/main" val="2372593391"/>
                    </a:ext>
                  </a:extLst>
                </a:gridCol>
                <a:gridCol w="1427474">
                  <a:extLst>
                    <a:ext uri="{9D8B030D-6E8A-4147-A177-3AD203B41FA5}">
                      <a16:colId xmlns:a16="http://schemas.microsoft.com/office/drawing/2014/main" val="1800238956"/>
                    </a:ext>
                  </a:extLst>
                </a:gridCol>
                <a:gridCol w="4879615">
                  <a:extLst>
                    <a:ext uri="{9D8B030D-6E8A-4147-A177-3AD203B41FA5}">
                      <a16:colId xmlns:a16="http://schemas.microsoft.com/office/drawing/2014/main" val="25043477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ASCII</a:t>
                      </a:r>
                      <a:r>
                        <a:rPr lang="ko-KR" altLang="en-US" dirty="0"/>
                        <a:t> 코드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r>
                        <a:rPr lang="ko-KR" altLang="en-US" dirty="0"/>
                        <a:t>의 예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865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~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26(0x7E)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/%7Ejoe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478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빈 문자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32(0x20)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/more%20tools.html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3389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37(0x26)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http://</a:t>
                      </a:r>
                      <a:r>
                        <a:rPr lang="en-US" altLang="ko-Kore-KR" sz="1400" dirty="0" err="1"/>
                        <a:t>www.joes-hardware.com</a:t>
                      </a:r>
                      <a:r>
                        <a:rPr lang="en-US" altLang="ko-Kore-KR" sz="1400" dirty="0"/>
                        <a:t>/100%25satisfaction.html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67280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5478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2.4.3</a:t>
            </a:r>
            <a:r>
              <a:rPr kumimoji="1" lang="ko-KR" altLang="en-US" dirty="0">
                <a:solidFill>
                  <a:schemeClr val="tx2"/>
                </a:solidFill>
              </a:rPr>
              <a:t> 문자 제한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특별한 의미로 예약이 되어 있거나 몇몇 인터넷 게이트웨이와 프로토콜에서 혼동되는 것으로 알려진 문자들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EE60D261-EC77-E04F-AE4D-1FB475314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0466464"/>
              </p:ext>
            </p:extLst>
          </p:nvPr>
        </p:nvGraphicFramePr>
        <p:xfrm>
          <a:off x="3074147" y="1813081"/>
          <a:ext cx="8128000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6832">
                  <a:extLst>
                    <a:ext uri="{9D8B030D-6E8A-4147-A177-3AD203B41FA5}">
                      <a16:colId xmlns:a16="http://schemas.microsoft.com/office/drawing/2014/main" val="985875348"/>
                    </a:ext>
                  </a:extLst>
                </a:gridCol>
                <a:gridCol w="6651168">
                  <a:extLst>
                    <a:ext uri="{9D8B030D-6E8A-4147-A177-3AD203B41FA5}">
                      <a16:colId xmlns:a16="http://schemas.microsoft.com/office/drawing/2014/main" val="858197888"/>
                    </a:ext>
                  </a:extLst>
                </a:gridCol>
              </a:tblGrid>
              <a:tr h="29908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선점 및 제한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19247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%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인코딩된</a:t>
                      </a:r>
                      <a:r>
                        <a:rPr lang="ko-KR" altLang="en-US" sz="1400" dirty="0"/>
                        <a:t> 문자에 사용할 이스케이프 토큰으로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89363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/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 있는 경로 세그먼트를 나누는 용도로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062679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88597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.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경로</a:t>
                      </a:r>
                      <a:r>
                        <a:rPr lang="ko-KR" altLang="en-US" sz="1400" dirty="0"/>
                        <a:t> 컴포넌트에서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9683959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#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프래그먼트의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446399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?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질의</a:t>
                      </a:r>
                      <a:r>
                        <a:rPr lang="ko-KR" altLang="en-US" sz="1400" dirty="0"/>
                        <a:t> 문자열의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07785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;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파라미터의</a:t>
                      </a:r>
                      <a:r>
                        <a:rPr lang="ko-KR" altLang="en-US" sz="1400" dirty="0"/>
                        <a:t>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167337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: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스킴</a:t>
                      </a:r>
                      <a:r>
                        <a:rPr lang="en-US" altLang="ko-Kore-KR" sz="1400" dirty="0"/>
                        <a:t>,</a:t>
                      </a:r>
                      <a:r>
                        <a:rPr lang="ko-KR" altLang="en-US" sz="1400" dirty="0"/>
                        <a:t> 사용자 이름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비밀번호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호스트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포트의 구획 문자로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163038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$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+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선점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544992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@</a:t>
                      </a:r>
                      <a:r>
                        <a:rPr lang="en-US" altLang="ko-KR" sz="1400" dirty="0"/>
                        <a:t>&amp;=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특정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스킴애서</a:t>
                      </a:r>
                      <a:r>
                        <a:rPr lang="ko-KR" altLang="en-US" sz="1400" dirty="0"/>
                        <a:t> 특별한 의미가 있기 때문에 선점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215391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{</a:t>
                      </a:r>
                      <a:r>
                        <a:rPr lang="en-US" altLang="ko-KR" sz="1400" dirty="0"/>
                        <a:t>}|\</a:t>
                      </a:r>
                      <a:r>
                        <a:rPr lang="ko-KR" altLang="en-US" sz="1400" dirty="0"/>
                        <a:t>∙</a:t>
                      </a:r>
                      <a:r>
                        <a:rPr lang="en-US" altLang="ko-KR" sz="1400" dirty="0"/>
                        <a:t>~[]`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게이트웨이와</a:t>
                      </a:r>
                      <a:r>
                        <a:rPr lang="ko-KR" altLang="en-US" sz="1400" dirty="0"/>
                        <a:t> 같은 여러 전송 에이전트에서 불안전하게 다루기 때문에 제한됨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3764344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&lt;</a:t>
                      </a:r>
                      <a:r>
                        <a:rPr lang="en-US" altLang="ko-KR" sz="1400" dirty="0"/>
                        <a:t>&gt;”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안전하지</a:t>
                      </a:r>
                      <a:r>
                        <a:rPr lang="ko-KR" altLang="en-US" sz="1400" dirty="0"/>
                        <a:t>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범위 밖에서 역할이 있는 문자이므로 반드시 </a:t>
                      </a:r>
                      <a:r>
                        <a:rPr lang="ko-KR" altLang="en-US" sz="1400" dirty="0" err="1"/>
                        <a:t>인코딩</a:t>
                      </a:r>
                      <a:r>
                        <a:rPr lang="ko-KR" altLang="en-US" sz="1400" dirty="0"/>
                        <a:t> 필요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588636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0x00-0x1F,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인쇄되지 않는 </a:t>
                      </a:r>
                      <a:r>
                        <a:rPr lang="en-US" altLang="ko-KR" sz="1400" dirty="0"/>
                        <a:t>ASCII </a:t>
                      </a:r>
                      <a:r>
                        <a:rPr lang="ko-KR" altLang="en-US" sz="1400" dirty="0"/>
                        <a:t>문자들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3621157"/>
                  </a:ext>
                </a:extLst>
              </a:tr>
              <a:tr h="29908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&gt; 0x7F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제한됨</a:t>
                      </a:r>
                      <a:r>
                        <a:rPr lang="en-US" altLang="ko-Kore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7</a:t>
                      </a:r>
                      <a:r>
                        <a:rPr lang="ko-KR" altLang="en-US" sz="1400" dirty="0"/>
                        <a:t>비트 </a:t>
                      </a:r>
                      <a:r>
                        <a:rPr lang="en-US" altLang="ko-KR" sz="1400" dirty="0"/>
                        <a:t>ASCII</a:t>
                      </a:r>
                      <a:r>
                        <a:rPr lang="ko-KR" altLang="en-US" sz="1400" dirty="0"/>
                        <a:t> 문자들이 아님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723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59580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2.4.4</a:t>
            </a:r>
            <a:r>
              <a:rPr kumimoji="1" lang="ko-KR" altLang="en-US" dirty="0">
                <a:solidFill>
                  <a:schemeClr val="tx2"/>
                </a:solidFill>
              </a:rPr>
              <a:t> 좀 더 알아보기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애플리케이션에 어떤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보내든지 그 전에 클라이언트 애플리케이션에서 안전하지 않거나 제한된 문자를 변환하는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어떤 문자를 인코딩해야 하는지는 브라우저와 같이 처음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을 입력 받는 애플리케이션에서 하는 것이 가장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문자를 인코딩하는 것은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오동작을</a:t>
            </a:r>
            <a:r>
              <a:rPr kumimoji="1" lang="ko-KR" altLang="en-US" sz="1400" dirty="0">
                <a:solidFill>
                  <a:schemeClr val="tx2"/>
                </a:solidFill>
              </a:rPr>
              <a:t> 일으킬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72233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70993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사용자 이름이나 비밀번호가 없다는 것을 제외하고는 일반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 포맷을 지키는 </a:t>
                      </a:r>
                      <a:r>
                        <a:rPr lang="ko-KR" altLang="en-US" dirty="0" err="1"/>
                        <a:t>스킴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포트 생략 시 기본 포트는 </a:t>
                      </a:r>
                      <a:r>
                        <a:rPr lang="en-US" altLang="ko-KR" dirty="0"/>
                        <a:t>80.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http://www.joes-hardware.com/index.html</a:t>
                      </a:r>
                      <a:endParaRPr lang="en-US" altLang="ko-KR" dirty="0"/>
                    </a:p>
                    <a:p>
                      <a:r>
                        <a:rPr lang="en-US" altLang="ko-Kore-KR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http://www.joes-hardware.com</a:t>
                      </a:r>
                      <a:r>
                        <a:rPr lang="en-US" altLang="ko-KR" dirty="0"/>
                        <a:t>:80/</a:t>
                      </a:r>
                      <a:r>
                        <a:rPr lang="en-US" altLang="ko-KR" dirty="0" err="1"/>
                        <a:t>index.html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http</a:t>
                      </a:r>
                      <a:r>
                        <a:rPr lang="ko-KR" altLang="en-US" dirty="0"/>
                        <a:t> </a:t>
                      </a:r>
                      <a:r>
                        <a:rPr lang="ko-Kore-KR" altLang="en-US" dirty="0"/>
                        <a:t>스킴과</a:t>
                      </a:r>
                      <a:r>
                        <a:rPr lang="ko-KR" altLang="en-US" dirty="0"/>
                        <a:t> 거의 같음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 커넥션의 양 </a:t>
                      </a:r>
                      <a:r>
                        <a:rPr lang="ko-KR" altLang="en-US" dirty="0" err="1"/>
                        <a:t>끝단에서</a:t>
                      </a:r>
                      <a:r>
                        <a:rPr lang="ko-KR" altLang="en-US" dirty="0"/>
                        <a:t> 암호화를 위해 보안 소켓 계층</a:t>
                      </a:r>
                      <a:r>
                        <a:rPr lang="en-US" altLang="ko-KR" dirty="0"/>
                        <a:t>(Secure Socket Layer, SSL)</a:t>
                      </a:r>
                      <a:r>
                        <a:rPr lang="ko-KR" altLang="en-US" dirty="0"/>
                        <a:t>을 사용한다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문법은 </a:t>
                      </a:r>
                      <a:r>
                        <a:rPr lang="en-US" altLang="ko-KR" dirty="0"/>
                        <a:t>http</a:t>
                      </a:r>
                      <a:r>
                        <a:rPr lang="ko-KR" altLang="en-US" dirty="0"/>
                        <a:t>와 동일하고 기본 포트는 </a:t>
                      </a:r>
                      <a:r>
                        <a:rPr lang="en-US" altLang="ko-KR" dirty="0"/>
                        <a:t>443</a:t>
                      </a:r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https://&lt;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&gt;?&lt;</a:t>
                      </a:r>
                      <a:r>
                        <a:rPr lang="ko-KR" altLang="en-US" dirty="0"/>
                        <a:t>질의</a:t>
                      </a:r>
                      <a:r>
                        <a:rPr lang="en-US" altLang="ko-KR" dirty="0"/>
                        <a:t>&gt;#&lt;</a:t>
                      </a:r>
                      <a:r>
                        <a:rPr lang="ko-KR" altLang="en-US" dirty="0" err="1"/>
                        <a:t>프래그먼트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3"/>
                        </a:rPr>
                        <a:t>https://www.joes-hardware.com/secure.html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7291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409271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mailto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이메일 주소를 표현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표준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과는 다른 형식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이메일 주소 문법은 </a:t>
                      </a:r>
                      <a:r>
                        <a:rPr lang="en-US" altLang="ko-KR" dirty="0"/>
                        <a:t>RFC822</a:t>
                      </a:r>
                      <a:r>
                        <a:rPr lang="ko-KR" altLang="en-US" dirty="0"/>
                        <a:t>에 기술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</a:t>
                      </a:r>
                      <a:r>
                        <a:rPr lang="en-US" altLang="ko-KR" dirty="0"/>
                        <a:t>:&lt;RFC-822-addr-spec&gt;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mailto:joe@joes-hardware.com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ftp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파일 전송 프로토콜</a:t>
                      </a:r>
                      <a:r>
                        <a:rPr lang="en-US" altLang="ko-KR" dirty="0"/>
                        <a:t>(File Transfer Protocol). FTP </a:t>
                      </a:r>
                      <a:r>
                        <a:rPr lang="ko-KR" altLang="en-US" dirty="0"/>
                        <a:t>서버에 있는 파일을 내려 받거나 서버로 파일을 올리고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서버의 디렉토리에 있는 컨텐츠 목록을 조회하는 기능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웹 애플리케이션은 데이터에 접근하는 용도로 </a:t>
                      </a:r>
                      <a:r>
                        <a:rPr lang="en-US" altLang="ko-KR" dirty="0"/>
                        <a:t>FTP</a:t>
                      </a:r>
                      <a:r>
                        <a:rPr lang="ko-KR" altLang="en-US" dirty="0" err="1"/>
                        <a:t>를</a:t>
                      </a:r>
                      <a:r>
                        <a:rPr lang="ko-KR" altLang="en-US" dirty="0"/>
                        <a:t> 사용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 invalidUrl="ftp://&lt;사용자/"/>
                        </a:rPr>
                        <a:t>ftp://&lt;</a:t>
                      </a:r>
                      <a:r>
                        <a:rPr lang="ko-KR" altLang="en-US" dirty="0">
                          <a:hlinkClick r:id="rId3" invalidUrl="ftp://&lt;사용자/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&gt;;&lt;</a:t>
                      </a:r>
                      <a:r>
                        <a:rPr lang="ko-KR" altLang="en-US" dirty="0" err="1"/>
                        <a:t>파라미터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ftp://anonymous-joe%40joes-hardware.com@prep.ai.mit.edu:21/pub/gnu/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82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710070"/>
              </p:ext>
            </p:extLst>
          </p:nvPr>
        </p:nvGraphicFramePr>
        <p:xfrm>
          <a:off x="454150" y="1782498"/>
          <a:ext cx="11280642" cy="4668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 err="1"/>
                        <a:t>rtsp</a:t>
                      </a:r>
                      <a:r>
                        <a:rPr lang="en-US" altLang="ko-Kore-KR" dirty="0"/>
                        <a:t>, </a:t>
                      </a:r>
                      <a:r>
                        <a:rPr lang="en-US" altLang="ko-Kore-KR" dirty="0" err="1"/>
                        <a:t>rtspu</a:t>
                      </a:r>
                      <a:r>
                        <a:rPr lang="en-US" altLang="ko-Kore-KR" dirty="0"/>
                        <a:t> 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실시간 스트리밍 프로토콜</a:t>
                      </a:r>
                      <a:r>
                        <a:rPr lang="en-US" altLang="ko-KR" dirty="0"/>
                        <a:t>(Real Time Streaming Protocol). </a:t>
                      </a:r>
                      <a:r>
                        <a:rPr lang="ko-KR" altLang="en-US" dirty="0"/>
                        <a:t>오디오 및 비디오같은 미디어 리소스 </a:t>
                      </a:r>
                      <a:r>
                        <a:rPr lang="ko-KR" altLang="en-US" dirty="0" err="1"/>
                        <a:t>식별자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u</a:t>
                      </a:r>
                      <a:r>
                        <a:rPr lang="ko-KR" altLang="en-US" dirty="0"/>
                        <a:t>는 리소스를 읽기 위해 </a:t>
                      </a:r>
                      <a:r>
                        <a:rPr lang="en-US" altLang="ko-KR" dirty="0"/>
                        <a:t>UDP</a:t>
                      </a:r>
                      <a:r>
                        <a:rPr lang="ko-KR" altLang="en-US" dirty="0"/>
                        <a:t> 프로토콜이 사용됨을 의미 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rtspu</a:t>
                      </a:r>
                      <a:r>
                        <a:rPr lang="en-US" altLang="ko-KR" dirty="0"/>
                        <a:t>://&lt;</a:t>
                      </a:r>
                      <a:r>
                        <a:rPr lang="ko-KR" altLang="en-US" dirty="0"/>
                        <a:t>사용자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rtsp</a:t>
                      </a:r>
                      <a:r>
                        <a:rPr lang="en-US" altLang="ko-KR" dirty="0"/>
                        <a:t>://www.joes-hardware.com:554/interview/</a:t>
                      </a:r>
                      <a:r>
                        <a:rPr lang="en-US" altLang="ko-KR" dirty="0" err="1"/>
                        <a:t>cto_video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file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호스트의 로컬 디스크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 네트워크 파일 시스템 혹은 기타 파일 공유 시스템에서 바로 접근할 수 있는 파일들을 표시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호스트가 생략된 경우 </a:t>
                      </a:r>
                      <a:r>
                        <a:rPr lang="en-US" altLang="ko-KR" dirty="0"/>
                        <a:t>URL</a:t>
                      </a:r>
                      <a:r>
                        <a:rPr lang="ko-KR" altLang="en-US" dirty="0"/>
                        <a:t>을 사용 중인 기기의 로컬 호스트가 기본 값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&gt;/&lt;</a:t>
                      </a:r>
                      <a:r>
                        <a:rPr lang="ko-KR" altLang="en-US" dirty="0"/>
                        <a:t>경로</a:t>
                      </a:r>
                      <a:r>
                        <a:rPr lang="en-US" altLang="ko-KR" dirty="0"/>
                        <a:t>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file://OFFICE-FS/policies/casual-</a:t>
                      </a:r>
                      <a:r>
                        <a:rPr lang="en-US" altLang="ko-KR" dirty="0" err="1"/>
                        <a:t>Fridays.doc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44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스킴의</a:t>
            </a:r>
            <a:r>
              <a:rPr kumimoji="1" lang="ko-KR" altLang="en-US" dirty="0">
                <a:solidFill>
                  <a:schemeClr val="tx2"/>
                </a:solidFill>
              </a:rPr>
              <a:t> 바다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421E2BE-4145-DF4B-810E-A8909E318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9196518"/>
              </p:ext>
            </p:extLst>
          </p:nvPr>
        </p:nvGraphicFramePr>
        <p:xfrm>
          <a:off x="454150" y="1782498"/>
          <a:ext cx="11280642" cy="439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8526">
                  <a:extLst>
                    <a:ext uri="{9D8B030D-6E8A-4147-A177-3AD203B41FA5}">
                      <a16:colId xmlns:a16="http://schemas.microsoft.com/office/drawing/2014/main" val="3288562753"/>
                    </a:ext>
                  </a:extLst>
                </a:gridCol>
                <a:gridCol w="10032116">
                  <a:extLst>
                    <a:ext uri="{9D8B030D-6E8A-4147-A177-3AD203B41FA5}">
                      <a16:colId xmlns:a16="http://schemas.microsoft.com/office/drawing/2014/main" val="21475227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스킴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990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news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특정 문서나 뉴스그룹에 접근하기 위해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리소스의 위치 정보를 충분히 표현하지 않음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위치에 독립적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news:&lt;newsgroup&gt;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news:&lt;news-article-id&gt;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 err="1"/>
                        <a:t>news:rec.arts.startrek</a:t>
                      </a:r>
                      <a:endParaRPr lang="ko-Kore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899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telnet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dirty="0"/>
                        <a:t>대화형 서비스에 접근하는데 사용</a:t>
                      </a:r>
                      <a:r>
                        <a:rPr lang="en-US" altLang="ko-KR" dirty="0"/>
                        <a:t>.</a:t>
                      </a:r>
                      <a:r>
                        <a:rPr lang="ko-KR" altLang="en-US" dirty="0"/>
                        <a:t> 리소스에 해당하는 대화형 애플리케이션에 접근</a:t>
                      </a:r>
                      <a:endParaRPr lang="en-US" altLang="ko-KR" dirty="0"/>
                    </a:p>
                    <a:p>
                      <a:endParaRPr lang="en-US" altLang="ko-Kore-KR" dirty="0"/>
                    </a:p>
                    <a:p>
                      <a:r>
                        <a:rPr lang="ko-KR" altLang="en-US" dirty="0"/>
                        <a:t>기본 형식 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/>
                        <a:t> </a:t>
                      </a:r>
                      <a:endParaRPr lang="en-US" altLang="ko-KR" dirty="0"/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>
                          <a:hlinkClick r:id="rId2"/>
                        </a:rPr>
                        <a:t>telnet://&lt;</a:t>
                      </a:r>
                      <a:r>
                        <a:rPr lang="ko-KR" altLang="en-US" dirty="0">
                          <a:hlinkClick r:id="rId2"/>
                        </a:rPr>
                        <a:t>사용자</a:t>
                      </a:r>
                      <a:r>
                        <a:rPr lang="ko-KR" altLang="en-US" dirty="0"/>
                        <a:t> 이름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비밀번호</a:t>
                      </a:r>
                      <a:r>
                        <a:rPr lang="en-US" altLang="ko-KR" dirty="0"/>
                        <a:t>&gt;@&lt;</a:t>
                      </a:r>
                      <a:r>
                        <a:rPr lang="ko-KR" altLang="en-US" dirty="0"/>
                        <a:t>호스트</a:t>
                      </a:r>
                      <a:r>
                        <a:rPr lang="en-US" altLang="ko-KR" dirty="0"/>
                        <a:t>&gt;:&lt;</a:t>
                      </a:r>
                      <a:r>
                        <a:rPr lang="ko-KR" altLang="en-US" dirty="0"/>
                        <a:t>포트</a:t>
                      </a:r>
                      <a:r>
                        <a:rPr lang="en-US" altLang="ko-KR" dirty="0"/>
                        <a:t>&gt;/</a:t>
                      </a:r>
                    </a:p>
                    <a:p>
                      <a:r>
                        <a:rPr lang="ko-KR" altLang="en-US" dirty="0"/>
                        <a:t>예</a:t>
                      </a:r>
                      <a:r>
                        <a:rPr lang="en-US" altLang="ko-KR" dirty="0"/>
                        <a:t> :</a:t>
                      </a:r>
                    </a:p>
                    <a:p>
                      <a:r>
                        <a:rPr lang="ko-KR" altLang="en-US" dirty="0"/>
                        <a:t>    </a:t>
                      </a:r>
                      <a:r>
                        <a:rPr lang="en-US" altLang="ko-KR" dirty="0"/>
                        <a:t>telnet://slurp:webhound@joes-hardware.com:23/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1978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475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</a:t>
            </a:r>
            <a:r>
              <a:rPr kumimoji="1" lang="ko-KR" altLang="en-US" dirty="0">
                <a:solidFill>
                  <a:schemeClr val="tx2"/>
                </a:solidFill>
              </a:rPr>
              <a:t> 리소스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r>
              <a:rPr kumimoji="1" lang="ko-Kore-KR" altLang="en-US" dirty="0">
                <a:solidFill>
                  <a:schemeClr val="tx2"/>
                </a:solidFill>
              </a:rPr>
              <a:t>웹</a:t>
            </a:r>
            <a:r>
              <a:rPr kumimoji="1" lang="ko-KR" altLang="en-US" dirty="0">
                <a:solidFill>
                  <a:schemeClr val="tx2"/>
                </a:solidFill>
              </a:rPr>
              <a:t> 리소스는 웹 콘텐츠의 원천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가장 단순한 웹 리소스는 정적 파일</a:t>
            </a:r>
            <a:r>
              <a:rPr kumimoji="1" lang="en-US" altLang="ko-KR" dirty="0">
                <a:solidFill>
                  <a:schemeClr val="tx2"/>
                </a:solidFill>
              </a:rPr>
              <a:t>(txt, html,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MS Word, PDF, </a:t>
            </a:r>
            <a:r>
              <a:rPr kumimoji="1" lang="ko-KR" altLang="en-US" dirty="0">
                <a:solidFill>
                  <a:schemeClr val="tx2"/>
                </a:solidFill>
              </a:rPr>
              <a:t>이미지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동영상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요청에 따라 콘텐츠를 생산하는 프로그램 역시 리소스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라이브 영상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주식 거래 데이터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부동산 데이터 검색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온라인 쇼핑 등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어떤 종류의 콘텐츠 소스도 리소스가 될 수 있다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8735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</a:t>
            </a:r>
            <a:r>
              <a:rPr kumimoji="1" lang="ko-KR" altLang="en-US" dirty="0">
                <a:solidFill>
                  <a:schemeClr val="tx2"/>
                </a:solidFill>
              </a:rPr>
              <a:t> 미래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은 실제 이름이 아닌 주소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즉 특정 시점에 어떤 것이 위치한 곳을 알려주는 역할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리소스가 옮겨지면 더이상 사용 불가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이름만으로 찾을 수 있는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표준 작업 중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지속 통합 자원 지시지</a:t>
            </a:r>
            <a:r>
              <a:rPr kumimoji="1" lang="en-US" altLang="ko-KR" sz="1800" dirty="0">
                <a:solidFill>
                  <a:schemeClr val="tx2"/>
                </a:solidFill>
              </a:rPr>
              <a:t>(Persistent uniform resource locator, PURL)</a:t>
            </a:r>
            <a:r>
              <a:rPr kumimoji="1" lang="ko-KR" altLang="en-US" sz="1800" dirty="0">
                <a:solidFill>
                  <a:schemeClr val="tx2"/>
                </a:solidFill>
              </a:rPr>
              <a:t>을 사용하면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로 </a:t>
            </a:r>
            <a:r>
              <a:rPr kumimoji="1" lang="en-US" altLang="ko-KR" sz="1800" dirty="0">
                <a:solidFill>
                  <a:schemeClr val="tx2"/>
                </a:solidFill>
              </a:rPr>
              <a:t>URN</a:t>
            </a:r>
            <a:r>
              <a:rPr kumimoji="1" lang="ko-KR" altLang="en-US" sz="1800" dirty="0">
                <a:solidFill>
                  <a:schemeClr val="tx2"/>
                </a:solidFill>
              </a:rPr>
              <a:t> 기능을 제공 가능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42C2D2-3399-DC40-8460-46D5A2F2E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723" y="3970465"/>
            <a:ext cx="5084064" cy="262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202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2.6.1</a:t>
            </a:r>
            <a:r>
              <a:rPr kumimoji="1" lang="ko-KR" altLang="en-US" dirty="0">
                <a:solidFill>
                  <a:schemeClr val="tx2"/>
                </a:solidFill>
              </a:rPr>
              <a:t> 지금이 아니면 언제</a:t>
            </a:r>
            <a:r>
              <a:rPr kumimoji="1" lang="en-US" altLang="ko-KR" dirty="0">
                <a:solidFill>
                  <a:schemeClr val="tx2"/>
                </a:solidFill>
              </a:rPr>
              <a:t>?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URN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변경하기 위해서는 수많은 시간과 작업이 필요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의 범용성</a:t>
            </a:r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363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2.7</a:t>
            </a:r>
            <a:r>
              <a:rPr kumimoji="1" lang="ko-KR" altLang="en-US" dirty="0">
                <a:solidFill>
                  <a:schemeClr val="tx2"/>
                </a:solidFill>
              </a:rPr>
              <a:t> 추가 정보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  <a:hlinkClick r:id="rId2"/>
              </a:rPr>
              <a:t>http://www.w3.org/Addressing</a:t>
            </a:r>
            <a:r>
              <a:rPr kumimoji="1" lang="en-US" altLang="ko-KR" sz="1800" dirty="0">
                <a:solidFill>
                  <a:schemeClr val="tx2"/>
                </a:solidFill>
              </a:rPr>
              <a:t> : URI</a:t>
            </a:r>
            <a:r>
              <a:rPr kumimoji="1" lang="ko-KR" altLang="en-US" sz="1800" dirty="0">
                <a:solidFill>
                  <a:schemeClr val="tx2"/>
                </a:solidFill>
              </a:rPr>
              <a:t>와 </a:t>
            </a:r>
            <a:r>
              <a:rPr kumimoji="1" lang="en-US" altLang="ko-KR" sz="1800" dirty="0">
                <a:solidFill>
                  <a:schemeClr val="tx2"/>
                </a:solidFill>
              </a:rPr>
              <a:t>URL</a:t>
            </a:r>
            <a:r>
              <a:rPr kumimoji="1" lang="ko-KR" altLang="en-US" sz="1800" dirty="0">
                <a:solidFill>
                  <a:schemeClr val="tx2"/>
                </a:solidFill>
              </a:rPr>
              <a:t>의 작명 및 할당에 대한 페이지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http://www.ietf.org/rfc/rfc1783.txt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http://www.ietf.org/rfc/rfc2396.txt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4"/>
              </a:rPr>
              <a:t>http://www.ietf.org/rfc/rfc2141.txt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5"/>
              </a:rPr>
              <a:t>http://purl.oclc.org</a:t>
            </a:r>
            <a:r>
              <a:rPr kumimoji="1" lang="en-US" altLang="ko-KR" sz="1800" dirty="0">
                <a:solidFill>
                  <a:schemeClr val="tx2"/>
                </a:solidFill>
              </a:rPr>
              <a:t> :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PURL</a:t>
            </a:r>
            <a:r>
              <a:rPr kumimoji="1" lang="ko-KR" altLang="en-US" sz="1800" dirty="0">
                <a:solidFill>
                  <a:schemeClr val="tx2"/>
                </a:solidFill>
              </a:rPr>
              <a:t> 웹 사이트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en-US" altLang="ko-KR" sz="1800" dirty="0">
                <a:solidFill>
                  <a:schemeClr val="tx2"/>
                </a:solidFill>
                <a:hlinkClick r:id="rId3"/>
              </a:rPr>
              <a:t>http://www.ietf.org/rfc/rfc1808.txt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4380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50" name="Rectangle 249">
            <a:extLst>
              <a:ext uri="{FF2B5EF4-FFF2-40B4-BE49-F238E27FC236}">
                <a16:creationId xmlns:a16="http://schemas.microsoft.com/office/drawing/2014/main" id="{AE48DA02-E241-4947-810D-D50F143A6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2" name="Rectangle 251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54" name="Right Triangle 253">
            <a:extLst>
              <a:ext uri="{FF2B5EF4-FFF2-40B4-BE49-F238E27FC236}">
                <a16:creationId xmlns:a16="http://schemas.microsoft.com/office/drawing/2014/main" id="{94D786EB-944C-47D5-B631-899F4029B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8102" y="-284146"/>
            <a:ext cx="568289" cy="568289"/>
          </a:xfrm>
          <a:prstGeom prst="rtTriangle">
            <a:avLst/>
          </a:prstGeom>
          <a:solidFill>
            <a:schemeClr val="accent5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6AFF3735-7999-4181-8D28-8B7A6520D8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77594" y="-1"/>
            <a:ext cx="4343876" cy="1319545"/>
          </a:xfrm>
          <a:custGeom>
            <a:avLst/>
            <a:gdLst>
              <a:gd name="connsiteX0" fmla="*/ 0 w 4343876"/>
              <a:gd name="connsiteY0" fmla="*/ 0 h 1319545"/>
              <a:gd name="connsiteX1" fmla="*/ 998131 w 4343876"/>
              <a:gd name="connsiteY1" fmla="*/ 0 h 1319545"/>
              <a:gd name="connsiteX2" fmla="*/ 1019043 w 4343876"/>
              <a:gd name="connsiteY2" fmla="*/ 23009 h 1319545"/>
              <a:gd name="connsiteX3" fmla="*/ 2171937 w 4343876"/>
              <a:gd name="connsiteY3" fmla="*/ 500553 h 1319545"/>
              <a:gd name="connsiteX4" fmla="*/ 3324831 w 4343876"/>
              <a:gd name="connsiteY4" fmla="*/ 23009 h 1319545"/>
              <a:gd name="connsiteX5" fmla="*/ 3345743 w 4343876"/>
              <a:gd name="connsiteY5" fmla="*/ 0 h 1319545"/>
              <a:gd name="connsiteX6" fmla="*/ 4343876 w 4343876"/>
              <a:gd name="connsiteY6" fmla="*/ 0 h 1319545"/>
              <a:gd name="connsiteX7" fmla="*/ 4325735 w 4343876"/>
              <a:gd name="connsiteY7" fmla="*/ 37659 h 1319545"/>
              <a:gd name="connsiteX8" fmla="*/ 2171938 w 4343876"/>
              <a:gd name="connsiteY8" fmla="*/ 1319545 h 1319545"/>
              <a:gd name="connsiteX9" fmla="*/ 18141 w 4343876"/>
              <a:gd name="connsiteY9" fmla="*/ 37659 h 1319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43876" h="1319545">
                <a:moveTo>
                  <a:pt x="0" y="0"/>
                </a:moveTo>
                <a:lnTo>
                  <a:pt x="998131" y="0"/>
                </a:lnTo>
                <a:lnTo>
                  <a:pt x="1019043" y="23009"/>
                </a:lnTo>
                <a:cubicBezTo>
                  <a:pt x="1314094" y="318060"/>
                  <a:pt x="1721704" y="500553"/>
                  <a:pt x="2171937" y="500553"/>
                </a:cubicBezTo>
                <a:cubicBezTo>
                  <a:pt x="2622170" y="500553"/>
                  <a:pt x="3029780" y="318060"/>
                  <a:pt x="3324831" y="23009"/>
                </a:cubicBezTo>
                <a:lnTo>
                  <a:pt x="3345743" y="0"/>
                </a:lnTo>
                <a:lnTo>
                  <a:pt x="4343876" y="0"/>
                </a:lnTo>
                <a:lnTo>
                  <a:pt x="4325735" y="37659"/>
                </a:lnTo>
                <a:cubicBezTo>
                  <a:pt x="3910950" y="801208"/>
                  <a:pt x="3101976" y="1319545"/>
                  <a:pt x="2171938" y="1319545"/>
                </a:cubicBezTo>
                <a:cubicBezTo>
                  <a:pt x="1241900" y="1319545"/>
                  <a:pt x="432926" y="801208"/>
                  <a:pt x="18141" y="37659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7CC415D0-B82F-4FA1-9253-C6293E3D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338899" y="5113576"/>
            <a:ext cx="2863499" cy="1744424"/>
          </a:xfrm>
          <a:custGeom>
            <a:avLst/>
            <a:gdLst>
              <a:gd name="connsiteX0" fmla="*/ 518179 w 2863499"/>
              <a:gd name="connsiteY0" fmla="*/ 0 h 1744424"/>
              <a:gd name="connsiteX1" fmla="*/ 2857488 w 2863499"/>
              <a:gd name="connsiteY1" fmla="*/ 1721045 h 1744424"/>
              <a:gd name="connsiteX2" fmla="*/ 2863499 w 2863499"/>
              <a:gd name="connsiteY2" fmla="*/ 1744424 h 1744424"/>
              <a:gd name="connsiteX3" fmla="*/ 1986591 w 2863499"/>
              <a:gd name="connsiteY3" fmla="*/ 1744424 h 1744424"/>
              <a:gd name="connsiteX4" fmla="*/ 1951831 w 2863499"/>
              <a:gd name="connsiteY4" fmla="*/ 1672267 h 1744424"/>
              <a:gd name="connsiteX5" fmla="*/ 518178 w 2863499"/>
              <a:gd name="connsiteY5" fmla="*/ 818992 h 1744424"/>
              <a:gd name="connsiteX6" fmla="*/ 33336 w 2863499"/>
              <a:gd name="connsiteY6" fmla="*/ 892293 h 1744424"/>
              <a:gd name="connsiteX7" fmla="*/ 0 w 2863499"/>
              <a:gd name="connsiteY7" fmla="*/ 904495 h 1744424"/>
              <a:gd name="connsiteX8" fmla="*/ 0 w 2863499"/>
              <a:gd name="connsiteY8" fmla="*/ 56072 h 1744424"/>
              <a:gd name="connsiteX9" fmla="*/ 24534 w 2863499"/>
              <a:gd name="connsiteY9" fmla="*/ 49764 h 1744424"/>
              <a:gd name="connsiteX10" fmla="*/ 518179 w 2863499"/>
              <a:gd name="connsiteY10" fmla="*/ 0 h 1744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63499" h="1744424">
                <a:moveTo>
                  <a:pt x="518179" y="0"/>
                </a:moveTo>
                <a:cubicBezTo>
                  <a:pt x="1617315" y="0"/>
                  <a:pt x="2547362" y="723959"/>
                  <a:pt x="2857488" y="1721045"/>
                </a:cubicBezTo>
                <a:lnTo>
                  <a:pt x="2863499" y="1744424"/>
                </a:lnTo>
                <a:lnTo>
                  <a:pt x="1986591" y="1744424"/>
                </a:lnTo>
                <a:lnTo>
                  <a:pt x="1951831" y="1672267"/>
                </a:lnTo>
                <a:cubicBezTo>
                  <a:pt x="1675734" y="1164018"/>
                  <a:pt x="1137249" y="818992"/>
                  <a:pt x="518178" y="818992"/>
                </a:cubicBezTo>
                <a:cubicBezTo>
                  <a:pt x="349341" y="818992"/>
                  <a:pt x="186497" y="844655"/>
                  <a:pt x="33336" y="892293"/>
                </a:cubicBezTo>
                <a:lnTo>
                  <a:pt x="0" y="904495"/>
                </a:lnTo>
                <a:lnTo>
                  <a:pt x="0" y="56072"/>
                </a:lnTo>
                <a:lnTo>
                  <a:pt x="24534" y="49764"/>
                </a:lnTo>
                <a:cubicBezTo>
                  <a:pt x="183986" y="17135"/>
                  <a:pt x="349081" y="0"/>
                  <a:pt x="518179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91108A0F-8C78-4294-B028-9F09581FC0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313489AA-CF3C-45B5-9A6B-D686CDD1DD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7ABF1CE3-37BC-462F-BC4B-5EF9C8287D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21847A4-7B07-4976-81EF-E68ABFC4FB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9F3EBBA6-8771-481B-BACA-142F0C8053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DF58D94E-BB4B-436D-8172-0F5737BEEA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F75AA9A-4678-41CB-AEFA-13C324B84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C95E447-C172-476B-98BE-453E4049FB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1F3BD247-696E-47F7-964F-89A5823D11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5E31E4B8-694B-447A-AA13-36B0A4EEC9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88321B73-1AE7-4FA0-90EB-4E969A095D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E15F8082-1C6D-496D-937D-964948B10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1B84AF1D-3604-4213-B891-4880C86F6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C3631262-5E4E-4A33-9D72-17996A538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9A4C49C9-CD9F-417C-A832-DD9D6F9C4B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9A3BBBFA-B462-4340-82C8-3EE5CCFB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A7D3C2E-F100-49BC-9F4E-DFB50B2F9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E46D4A85-2FF9-491B-BBF7-4D83EB888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B8F6747A-BC05-4E83-8FE8-976BBCE30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4C1FEEA0-B31C-4DD8-9CC4-DAE0655780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A783C12-3D0A-495D-B461-9D1FCC41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AD7D205-DA43-40B9-82B4-D570FB270F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D4F5FF-D993-454E-AB84-8634B9E53F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EF64AEBB-D378-4CCE-9266-B45FC822EB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22217ABD-7AF1-44DF-9243-75E5C9792A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0D885E59-AA75-4026-972E-4DEE1AB599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6AB41BAB-F8B8-402D-BC3D-82F73208A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67CC234-9EF0-4613-9013-F7F9AEC49E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32D8DE3-B3FD-47EC-B6D3-90CE4F037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A4218772-C699-478C-9D44-9459ABA4C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E6351AC-8B9F-C24E-BD43-30B5B10D5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43" y="1282655"/>
            <a:ext cx="6555066" cy="445407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ko-KR" sz="5400" dirty="0"/>
              <a:t>3</a:t>
            </a:r>
            <a:r>
              <a:rPr kumimoji="1" lang="ko-KR" altLang="en-US" sz="5400" dirty="0"/>
              <a:t>장</a:t>
            </a:r>
            <a:r>
              <a:rPr kumimoji="1" lang="en-US" altLang="ko-KR" sz="5400" dirty="0"/>
              <a:t>. HTTP</a:t>
            </a:r>
            <a:r>
              <a:rPr kumimoji="1" lang="ko-KR" altLang="en-US" sz="5400" dirty="0"/>
              <a:t> 메시지</a:t>
            </a:r>
            <a:endParaRPr kumimoji="1" lang="en-US" altLang="en-US" sz="5400" dirty="0"/>
          </a:p>
        </p:txBody>
      </p:sp>
    </p:spTree>
    <p:extLst>
      <p:ext uri="{BB962C8B-B14F-4D97-AF65-F5344CB8AC3E}">
        <p14:creationId xmlns:p14="http://schemas.microsoft.com/office/powerpoint/2010/main" val="421485912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9" name="Rectangle 9">
            <a:extLst>
              <a:ext uri="{FF2B5EF4-FFF2-40B4-BE49-F238E27FC236}">
                <a16:creationId xmlns:a16="http://schemas.microsoft.com/office/drawing/2014/main" id="{171D79C9-FD78-4D11-A424-0002509BD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6DB01C-9C1F-4164-99EC-F0C2A75CD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00" y="10905"/>
            <a:ext cx="2452128" cy="3034118"/>
          </a:xfrm>
          <a:custGeom>
            <a:avLst/>
            <a:gdLst>
              <a:gd name="connsiteX0" fmla="*/ 1346716 w 2452128"/>
              <a:gd name="connsiteY0" fmla="*/ 0 h 3034118"/>
              <a:gd name="connsiteX1" fmla="*/ 2306895 w 2452128"/>
              <a:gd name="connsiteY1" fmla="*/ 0 h 3034118"/>
              <a:gd name="connsiteX2" fmla="*/ 2351179 w 2452128"/>
              <a:gd name="connsiteY2" fmla="*/ 120993 h 3034118"/>
              <a:gd name="connsiteX3" fmla="*/ 2452128 w 2452128"/>
              <a:gd name="connsiteY3" fmla="*/ 788709 h 3034118"/>
              <a:gd name="connsiteX4" fmla="*/ 206719 w 2452128"/>
              <a:gd name="connsiteY4" fmla="*/ 3034118 h 3034118"/>
              <a:gd name="connsiteX5" fmla="*/ 0 w 2452128"/>
              <a:gd name="connsiteY5" fmla="*/ 3023680 h 3034118"/>
              <a:gd name="connsiteX6" fmla="*/ 0 w 2452128"/>
              <a:gd name="connsiteY6" fmla="*/ 2158450 h 3034118"/>
              <a:gd name="connsiteX7" fmla="*/ 64926 w 2452128"/>
              <a:gd name="connsiteY7" fmla="*/ 2168359 h 3034118"/>
              <a:gd name="connsiteX8" fmla="*/ 206719 w 2452128"/>
              <a:gd name="connsiteY8" fmla="*/ 2175519 h 3034118"/>
              <a:gd name="connsiteX9" fmla="*/ 1593529 w 2452128"/>
              <a:gd name="connsiteY9" fmla="*/ 788709 h 3034118"/>
              <a:gd name="connsiteX10" fmla="*/ 1356684 w 2452128"/>
              <a:gd name="connsiteY10" fmla="*/ 13330 h 3034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2128" h="3034118">
                <a:moveTo>
                  <a:pt x="1346716" y="0"/>
                </a:moveTo>
                <a:lnTo>
                  <a:pt x="2306895" y="0"/>
                </a:lnTo>
                <a:lnTo>
                  <a:pt x="2351179" y="120993"/>
                </a:lnTo>
                <a:cubicBezTo>
                  <a:pt x="2416786" y="331924"/>
                  <a:pt x="2452128" y="556189"/>
                  <a:pt x="2452128" y="788709"/>
                </a:cubicBezTo>
                <a:cubicBezTo>
                  <a:pt x="2452128" y="2028814"/>
                  <a:pt x="1446824" y="3034118"/>
                  <a:pt x="206719" y="3034118"/>
                </a:cubicBezTo>
                <a:lnTo>
                  <a:pt x="0" y="3023680"/>
                </a:lnTo>
                <a:lnTo>
                  <a:pt x="0" y="2158450"/>
                </a:lnTo>
                <a:lnTo>
                  <a:pt x="64926" y="2168359"/>
                </a:lnTo>
                <a:cubicBezTo>
                  <a:pt x="111546" y="2173094"/>
                  <a:pt x="158850" y="2175519"/>
                  <a:pt x="206719" y="2175519"/>
                </a:cubicBezTo>
                <a:cubicBezTo>
                  <a:pt x="972633" y="2175519"/>
                  <a:pt x="1593529" y="1554623"/>
                  <a:pt x="1593529" y="788709"/>
                </a:cubicBezTo>
                <a:cubicBezTo>
                  <a:pt x="1593529" y="501491"/>
                  <a:pt x="1506216" y="234667"/>
                  <a:pt x="1356684" y="1333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19796AB-81F4-4FC8-8171-F4BECA869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4240" y="0"/>
            <a:ext cx="4893352" cy="2394886"/>
          </a:xfrm>
          <a:custGeom>
            <a:avLst/>
            <a:gdLst>
              <a:gd name="connsiteX0" fmla="*/ 0 w 4893352"/>
              <a:gd name="connsiteY0" fmla="*/ 0 h 2394886"/>
              <a:gd name="connsiteX1" fmla="*/ 818991 w 4893352"/>
              <a:gd name="connsiteY1" fmla="*/ 0 h 2394886"/>
              <a:gd name="connsiteX2" fmla="*/ 824655 w 4893352"/>
              <a:gd name="connsiteY2" fmla="*/ 112159 h 2394886"/>
              <a:gd name="connsiteX3" fmla="*/ 2446675 w 4893352"/>
              <a:gd name="connsiteY3" fmla="*/ 1575894 h 2394886"/>
              <a:gd name="connsiteX4" fmla="*/ 4068695 w 4893352"/>
              <a:gd name="connsiteY4" fmla="*/ 112159 h 2394886"/>
              <a:gd name="connsiteX5" fmla="*/ 4074359 w 4893352"/>
              <a:gd name="connsiteY5" fmla="*/ 0 h 2394886"/>
              <a:gd name="connsiteX6" fmla="*/ 4893352 w 4893352"/>
              <a:gd name="connsiteY6" fmla="*/ 0 h 2394886"/>
              <a:gd name="connsiteX7" fmla="*/ 4883460 w 4893352"/>
              <a:gd name="connsiteY7" fmla="*/ 195896 h 2394886"/>
              <a:gd name="connsiteX8" fmla="*/ 2446676 w 4893352"/>
              <a:gd name="connsiteY8" fmla="*/ 2394886 h 2394886"/>
              <a:gd name="connsiteX9" fmla="*/ 9892 w 4893352"/>
              <a:gd name="connsiteY9" fmla="*/ 195896 h 2394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93352" h="2394886">
                <a:moveTo>
                  <a:pt x="0" y="0"/>
                </a:moveTo>
                <a:lnTo>
                  <a:pt x="818991" y="0"/>
                </a:lnTo>
                <a:lnTo>
                  <a:pt x="824655" y="112159"/>
                </a:lnTo>
                <a:cubicBezTo>
                  <a:pt x="908150" y="934317"/>
                  <a:pt x="1602488" y="1575894"/>
                  <a:pt x="2446675" y="1575894"/>
                </a:cubicBezTo>
                <a:cubicBezTo>
                  <a:pt x="3290862" y="1575894"/>
                  <a:pt x="3985201" y="934317"/>
                  <a:pt x="4068695" y="112159"/>
                </a:cubicBezTo>
                <a:lnTo>
                  <a:pt x="4074359" y="0"/>
                </a:lnTo>
                <a:lnTo>
                  <a:pt x="4893352" y="0"/>
                </a:lnTo>
                <a:lnTo>
                  <a:pt x="4883460" y="195896"/>
                </a:lnTo>
                <a:cubicBezTo>
                  <a:pt x="4758025" y="1431036"/>
                  <a:pt x="3714910" y="2394886"/>
                  <a:pt x="2446676" y="2394886"/>
                </a:cubicBezTo>
                <a:cubicBezTo>
                  <a:pt x="1178442" y="2394886"/>
                  <a:pt x="135328" y="1431036"/>
                  <a:pt x="9892" y="1958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84145" y="3546697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4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4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4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FAAADE-6777-084B-BF14-979E1403B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9439" y="728906"/>
            <a:ext cx="10202707" cy="55384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는 배달원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메시지는 소포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r>
              <a:rPr kumimoji="1" lang="ko-Kore-KR" altLang="en-US" dirty="0">
                <a:solidFill>
                  <a:schemeClr val="tx2"/>
                </a:solidFill>
              </a:rPr>
              <a:t>이</a:t>
            </a:r>
            <a:r>
              <a:rPr kumimoji="1" lang="ko-KR" altLang="en-US" dirty="0">
                <a:solidFill>
                  <a:schemeClr val="tx2"/>
                </a:solidFill>
              </a:rPr>
              <a:t> 장에서 다루는 내용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메시지가 어떻게 흘러가는가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메시지의 세 부분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개체 본문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요청과 응답 메시지의 차이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요청 메시지가 지원하는 여러 기능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메서드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응답 메시지가 반환하는 여러 상태 코드들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dirty="0">
                <a:solidFill>
                  <a:schemeClr val="tx2"/>
                </a:solidFill>
              </a:rPr>
              <a:t>여러 </a:t>
            </a:r>
            <a:r>
              <a:rPr kumimoji="1" lang="en-US" altLang="ko-KR" dirty="0">
                <a:solidFill>
                  <a:schemeClr val="tx2"/>
                </a:solidFill>
              </a:rPr>
              <a:t>HTTP </a:t>
            </a:r>
            <a:r>
              <a:rPr kumimoji="1" lang="ko-KR" altLang="en-US" dirty="0">
                <a:solidFill>
                  <a:schemeClr val="tx2"/>
                </a:solidFill>
              </a:rPr>
              <a:t>헤더들은 무슨 일을 하는가</a:t>
            </a:r>
            <a:endParaRPr kumimoji="1" lang="en-US" altLang="ko-KR" dirty="0">
              <a:solidFill>
                <a:schemeClr val="tx2"/>
              </a:solidFill>
            </a:endParaRPr>
          </a:p>
          <a:p>
            <a:pPr lvl="1"/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85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</a:t>
            </a:r>
            <a:r>
              <a:rPr kumimoji="1" lang="ko-KR" altLang="en-US" dirty="0">
                <a:solidFill>
                  <a:schemeClr val="tx2"/>
                </a:solidFill>
              </a:rPr>
              <a:t> 메시지의 흐름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메시지는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애플리케이션 간에 주고받은 데이터의 블록들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데이터 블록들은 메시지의 내용과 의미를 설명하는 텍스트 메타 정보로 시작하고 그 다음에 선택적으로 데이터가 올 수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메시지는 클라이언트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서버</a:t>
            </a:r>
            <a:r>
              <a:rPr kumimoji="1" lang="en-US" altLang="ko-KR" sz="1800" dirty="0">
                <a:solidFill>
                  <a:schemeClr val="tx2"/>
                </a:solidFill>
              </a:rPr>
              <a:t>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프락시</a:t>
            </a:r>
            <a:r>
              <a:rPr kumimoji="1" lang="ko-KR" altLang="en-US" sz="1800" dirty="0">
                <a:solidFill>
                  <a:schemeClr val="tx2"/>
                </a:solidFill>
              </a:rPr>
              <a:t> 사이를 흐른다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메시지의 방향을 의미하는 용어로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인바운드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>
                <a:solidFill>
                  <a:schemeClr val="tx2"/>
                </a:solidFill>
              </a:rPr>
              <a:t>아웃바운드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업스트림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”,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r>
              <a:rPr kumimoji="1" lang="en-US" altLang="ko-KR" sz="1800" dirty="0">
                <a:solidFill>
                  <a:schemeClr val="tx2"/>
                </a:solidFill>
              </a:rPr>
              <a:t>“</a:t>
            </a:r>
            <a:r>
              <a:rPr kumimoji="1" lang="ko-KR" altLang="en-US" sz="1800" dirty="0" err="1">
                <a:solidFill>
                  <a:schemeClr val="tx2"/>
                </a:solidFill>
              </a:rPr>
              <a:t>다운스트림</a:t>
            </a:r>
            <a:r>
              <a:rPr kumimoji="1" lang="en-US" altLang="ko-KR" sz="1800" dirty="0">
                <a:solidFill>
                  <a:schemeClr val="tx2"/>
                </a:solidFill>
              </a:rPr>
              <a:t>” </a:t>
            </a:r>
            <a:r>
              <a:rPr kumimoji="1" lang="ko-KR" altLang="en-US" sz="1800" dirty="0">
                <a:solidFill>
                  <a:schemeClr val="tx2"/>
                </a:solidFill>
              </a:rPr>
              <a:t>등이 있다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  <a:r>
              <a:rPr kumimoji="1" lang="ko-KR" altLang="en-US" sz="1800" dirty="0">
                <a:solidFill>
                  <a:schemeClr val="tx2"/>
                </a:solidFill>
              </a:rPr>
              <a:t> 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sz="1800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608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3.1.1</a:t>
            </a:r>
            <a:r>
              <a:rPr kumimoji="1" lang="ko-KR" altLang="en-US" dirty="0">
                <a:solidFill>
                  <a:schemeClr val="tx2"/>
                </a:solidFill>
              </a:rPr>
              <a:t> 메시지는 원 서버 방향을 </a:t>
            </a:r>
            <a:r>
              <a:rPr kumimoji="1" lang="ko-KR" altLang="en-US" dirty="0" err="1">
                <a:solidFill>
                  <a:schemeClr val="tx2"/>
                </a:solidFill>
              </a:rPr>
              <a:t>인바운드로</a:t>
            </a:r>
            <a:r>
              <a:rPr kumimoji="1" lang="ko-KR" altLang="en-US" dirty="0">
                <a:solidFill>
                  <a:schemeClr val="tx2"/>
                </a:solidFill>
              </a:rPr>
              <a:t> 하여 송신된다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메시지가 원 서버로 향하는 것은 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인바운드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처리가 끝난 후 메시지가 사용자 에이전트로 돌아오는 것은 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아웃바운드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48FD672-3BCD-7A46-8704-056F30431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2262" y="3409449"/>
            <a:ext cx="5813022" cy="221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08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3.1.2</a:t>
            </a:r>
            <a:r>
              <a:rPr kumimoji="1" lang="ko-KR" altLang="en-US" dirty="0">
                <a:solidFill>
                  <a:schemeClr val="tx2"/>
                </a:solidFill>
              </a:rPr>
              <a:t> 다운스트림으로 흐르는 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요청이냐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응답이냐에</a:t>
            </a:r>
            <a:r>
              <a:rPr kumimoji="1" lang="ko-KR" altLang="en-US" sz="1400" dirty="0">
                <a:solidFill>
                  <a:schemeClr val="tx2"/>
                </a:solidFill>
              </a:rPr>
              <a:t> 관계없이 모든 메시지는 다운스트림으로 흐른다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메시지의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발송자는</a:t>
            </a:r>
            <a:r>
              <a:rPr kumimoji="1" lang="ko-KR" altLang="en-US" sz="1400" dirty="0">
                <a:solidFill>
                  <a:schemeClr val="tx2"/>
                </a:solidFill>
              </a:rPr>
              <a:t> 수신자의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업스트림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B30144-FF04-A846-A11A-D83998D99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1062" y="2237804"/>
            <a:ext cx="4856592" cy="422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45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</a:t>
            </a:r>
            <a:r>
              <a:rPr kumimoji="1" lang="ko-KR" altLang="en-US" dirty="0">
                <a:solidFill>
                  <a:schemeClr val="tx2"/>
                </a:solidFill>
              </a:rPr>
              <a:t> 메시지의 각 부분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ko-KR" dirty="0">
                <a:solidFill>
                  <a:schemeClr val="tx2"/>
                </a:solidFill>
              </a:rPr>
              <a:t>HTTP</a:t>
            </a:r>
            <a:r>
              <a:rPr kumimoji="1" lang="ko-KR" altLang="en-US" dirty="0">
                <a:solidFill>
                  <a:schemeClr val="tx2"/>
                </a:solidFill>
              </a:rPr>
              <a:t> 메시지는 단순한 데이터의 구조화된 블록이다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클라이언트의 요청이나 서버의 응답 중 하나를 포함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헤더 블록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본문의 </a:t>
            </a:r>
            <a:r>
              <a:rPr kumimoji="1" lang="en-US" altLang="ko-KR" dirty="0">
                <a:solidFill>
                  <a:schemeClr val="tx2"/>
                </a:solidFill>
              </a:rPr>
              <a:t>3</a:t>
            </a:r>
            <a:r>
              <a:rPr kumimoji="1" lang="ko-KR" altLang="en-US" dirty="0">
                <a:solidFill>
                  <a:schemeClr val="tx2"/>
                </a:solidFill>
              </a:rPr>
              <a:t>부분으로 구성 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시작줄과 헤더는 줄 단위로 분리된 아스키 문자열</a:t>
            </a:r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각 줄은 </a:t>
            </a:r>
            <a:r>
              <a:rPr kumimoji="1" lang="en-US" altLang="ko-KR" dirty="0">
                <a:solidFill>
                  <a:schemeClr val="tx2"/>
                </a:solidFill>
              </a:rPr>
              <a:t>CRLF(</a:t>
            </a:r>
            <a:r>
              <a:rPr kumimoji="1" lang="ko-KR" altLang="en-US" dirty="0" err="1">
                <a:solidFill>
                  <a:schemeClr val="tx2"/>
                </a:solidFill>
              </a:rPr>
              <a:t>줄바꿈</a:t>
            </a:r>
            <a:r>
              <a:rPr kumimoji="1" lang="ko-KR" altLang="en-US" dirty="0">
                <a:solidFill>
                  <a:schemeClr val="tx2"/>
                </a:solidFill>
              </a:rPr>
              <a:t> 문자</a:t>
            </a:r>
            <a:r>
              <a:rPr kumimoji="1" lang="en-US" altLang="ko-KR" dirty="0">
                <a:solidFill>
                  <a:schemeClr val="tx2"/>
                </a:solidFill>
              </a:rPr>
              <a:t>)</a:t>
            </a:r>
            <a:r>
              <a:rPr kumimoji="1" lang="ko-KR" altLang="en-US" dirty="0">
                <a:solidFill>
                  <a:schemeClr val="tx2"/>
                </a:solidFill>
              </a:rPr>
              <a:t>로 끝난다</a:t>
            </a:r>
            <a:r>
              <a:rPr kumimoji="1" lang="en-US" altLang="ko-KR" dirty="0">
                <a:solidFill>
                  <a:schemeClr val="tx2"/>
                </a:solidFill>
              </a:rPr>
              <a:t>(\r\n</a:t>
            </a:r>
            <a:r>
              <a:rPr kumimoji="1" lang="ko-KR" altLang="en-US" dirty="0">
                <a:solidFill>
                  <a:schemeClr val="tx2"/>
                </a:solidFill>
              </a:rPr>
              <a:t> 또는 </a:t>
            </a:r>
            <a:r>
              <a:rPr kumimoji="1" lang="en-US" altLang="ko-KR" dirty="0">
                <a:solidFill>
                  <a:schemeClr val="tx2"/>
                </a:solidFill>
              </a:rPr>
              <a:t>\n).</a:t>
            </a:r>
          </a:p>
          <a:p>
            <a:r>
              <a:rPr kumimoji="1" lang="ko-KR" altLang="en-US" dirty="0">
                <a:solidFill>
                  <a:schemeClr val="tx2"/>
                </a:solidFill>
              </a:rPr>
              <a:t>본문은 선택적인 데이터 덩어리로 텍스트</a:t>
            </a:r>
            <a:r>
              <a:rPr kumimoji="1" lang="en-US" altLang="ko-KR" dirty="0">
                <a:solidFill>
                  <a:schemeClr val="tx2"/>
                </a:solidFill>
              </a:rPr>
              <a:t>,</a:t>
            </a:r>
            <a:r>
              <a:rPr kumimoji="1" lang="ko-KR" altLang="en-US" dirty="0">
                <a:solidFill>
                  <a:schemeClr val="tx2"/>
                </a:solidFill>
              </a:rPr>
              <a:t> 바이너리 혹은 비어 있는 값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9232DE-092A-4646-AC99-E6995A410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4280" y="1885092"/>
            <a:ext cx="32004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076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모든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메시지는 요청 메시지나 응답 메시지로 분류</a:t>
            </a: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URL&gt; 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응답 메시지의 형식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헤더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en-US" altLang="ko-KR" sz="1400" b="1" dirty="0">
                <a:solidFill>
                  <a:schemeClr val="tx2"/>
                </a:solidFill>
              </a:rPr>
              <a:t>&lt;</a:t>
            </a:r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&gt;</a:t>
            </a: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D9EF2092-E93D-2246-94E4-790A809CB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214" y="4245506"/>
            <a:ext cx="7428931" cy="236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151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.3.1</a:t>
            </a:r>
            <a:r>
              <a:rPr kumimoji="1" lang="ko-KR" altLang="en-US" dirty="0">
                <a:solidFill>
                  <a:schemeClr val="tx2"/>
                </a:solidFill>
              </a:rPr>
              <a:t> 미디어 타입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lnSpcReduction="10000"/>
          </a:bodyPr>
          <a:lstStyle/>
          <a:p>
            <a:r>
              <a:rPr kumimoji="1" lang="en-US" altLang="ko-Kore-KR" sz="1800" dirty="0">
                <a:solidFill>
                  <a:schemeClr val="tx2"/>
                </a:solidFill>
              </a:rPr>
              <a:t>HTTP</a:t>
            </a:r>
            <a:r>
              <a:rPr kumimoji="1" lang="ko-KR" altLang="en-US" sz="1800" dirty="0">
                <a:solidFill>
                  <a:schemeClr val="tx2"/>
                </a:solidFill>
              </a:rPr>
              <a:t>는 전송되는 객체 각각에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타입이라는 데이터 포맷 라벨을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</a:t>
            </a:r>
            <a:r>
              <a:rPr kumimoji="1" lang="en-US" altLang="ko-KR" sz="1800" dirty="0">
                <a:solidFill>
                  <a:schemeClr val="tx2"/>
                </a:solidFill>
              </a:rPr>
              <a:t>(Multipurpose Internet Mail Extensions)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타입은</a:t>
            </a:r>
            <a:r>
              <a:rPr kumimoji="1" lang="en-US" altLang="ko-KR" sz="1800" dirty="0">
                <a:solidFill>
                  <a:schemeClr val="tx2"/>
                </a:solidFill>
              </a:rPr>
              <a:t> </a:t>
            </a:r>
            <a:r>
              <a:rPr kumimoji="1" lang="ko-KR" altLang="en-US" sz="1800" dirty="0">
                <a:solidFill>
                  <a:schemeClr val="tx2"/>
                </a:solidFill>
              </a:rPr>
              <a:t>서로 다른 전자메일 시스템간에 메시지가 오갈 때 겪는 문제점 해결을 위해 설계 됨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웹 서버는 모든 </a:t>
            </a:r>
            <a:r>
              <a:rPr kumimoji="1" lang="en-US" altLang="ko-KR" sz="1800" dirty="0">
                <a:solidFill>
                  <a:schemeClr val="tx2"/>
                </a:solidFill>
              </a:rPr>
              <a:t>HTTP </a:t>
            </a:r>
            <a:r>
              <a:rPr kumimoji="1" lang="ko-KR" altLang="en-US" sz="1800" dirty="0">
                <a:solidFill>
                  <a:schemeClr val="tx2"/>
                </a:solidFill>
              </a:rPr>
              <a:t>객체 데이터에 </a:t>
            </a:r>
            <a:r>
              <a:rPr kumimoji="1" lang="en-US" altLang="ko-KR" sz="1800" dirty="0">
                <a:solidFill>
                  <a:schemeClr val="tx2"/>
                </a:solidFill>
              </a:rPr>
              <a:t>MIME</a:t>
            </a:r>
            <a:r>
              <a:rPr kumimoji="1" lang="ko-KR" altLang="en-US" sz="1800" dirty="0">
                <a:solidFill>
                  <a:schemeClr val="tx2"/>
                </a:solidFill>
              </a:rPr>
              <a:t> 타입을 붙인다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en-US" altLang="ko-Kore-KR" sz="1800" dirty="0">
                <a:solidFill>
                  <a:schemeClr val="tx2"/>
                </a:solidFill>
              </a:rPr>
              <a:t>MIME </a:t>
            </a:r>
            <a:r>
              <a:rPr kumimoji="1" lang="ko-KR" altLang="en-US" sz="1800" dirty="0">
                <a:solidFill>
                  <a:schemeClr val="tx2"/>
                </a:solidFill>
              </a:rPr>
              <a:t>타입은  </a:t>
            </a:r>
            <a:r>
              <a:rPr kumimoji="1" lang="en-US" altLang="ko-KR" sz="1800" dirty="0">
                <a:solidFill>
                  <a:schemeClr val="tx2"/>
                </a:solidFill>
              </a:rPr>
              <a:t>/</a:t>
            </a:r>
            <a:r>
              <a:rPr kumimoji="1" lang="ko-KR" altLang="en-US" sz="1800" dirty="0">
                <a:solidFill>
                  <a:schemeClr val="tx2"/>
                </a:solidFill>
              </a:rPr>
              <a:t>로 구분된 주 타입과 부 타입으로 이루어진 문자열이다</a:t>
            </a:r>
            <a:r>
              <a:rPr kumimoji="1" lang="en-US" altLang="ko-KR" sz="1800" dirty="0">
                <a:solidFill>
                  <a:schemeClr val="tx2"/>
                </a:solidFill>
              </a:rPr>
              <a:t>.</a:t>
            </a:r>
          </a:p>
          <a:p>
            <a:r>
              <a:rPr kumimoji="1" lang="ko-KR" altLang="en-US" sz="1800" dirty="0">
                <a:solidFill>
                  <a:schemeClr val="tx2"/>
                </a:solidFill>
              </a:rPr>
              <a:t>몇가지 예</a:t>
            </a:r>
            <a:endParaRPr kumimoji="1" lang="en-US" altLang="ko-KR" sz="18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text/html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text/plain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image/jpeg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image/gif</a:t>
            </a: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video/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quicktime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application/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vnd.ms-powerpoint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전체 목록은 부록 </a:t>
            </a:r>
            <a:r>
              <a:rPr kumimoji="1" lang="en-US" altLang="ko-KR" sz="1400" dirty="0">
                <a:solidFill>
                  <a:schemeClr val="tx2"/>
                </a:solidFill>
              </a:rPr>
              <a:t>D</a:t>
            </a:r>
            <a:r>
              <a:rPr kumimoji="1" lang="ko-KR" altLang="en-US" sz="1400" dirty="0">
                <a:solidFill>
                  <a:schemeClr val="tx2"/>
                </a:solidFill>
              </a:rPr>
              <a:t>에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endParaRPr kumimoji="1" lang="ko-Kore-KR" altLang="en-US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9669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85000" lnSpcReduction="2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서버가 리소스에 대해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수행해주길</a:t>
            </a:r>
            <a:r>
              <a:rPr kumimoji="1" lang="ko-KR" altLang="en-US" sz="1400" dirty="0">
                <a:solidFill>
                  <a:schemeClr val="tx2"/>
                </a:solidFill>
              </a:rPr>
              <a:t> 바라는 동작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‘GET’, ‘POST’, ‘HEAD’</a:t>
            </a:r>
            <a:r>
              <a:rPr kumimoji="1" lang="ko-KR" altLang="en-US" sz="1400" dirty="0">
                <a:solidFill>
                  <a:schemeClr val="tx2"/>
                </a:solidFill>
              </a:rPr>
              <a:t>와 같이 한 단어로 되어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요청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URL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대상이 되는 리소스를 지칭하는 완전한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 또는 </a:t>
            </a:r>
            <a:r>
              <a:rPr kumimoji="1" lang="en-US" altLang="ko-KR" sz="1400" dirty="0">
                <a:solidFill>
                  <a:schemeClr val="tx2"/>
                </a:solidFill>
              </a:rPr>
              <a:t>URL </a:t>
            </a:r>
            <a:r>
              <a:rPr kumimoji="1" lang="ko-KR" altLang="en-US" sz="1400" dirty="0">
                <a:solidFill>
                  <a:schemeClr val="tx2"/>
                </a:solidFill>
              </a:rPr>
              <a:t>경로 구성 요소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메시지가 사용 중인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과 같은 형식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상태코드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 중에 어떤 일이 일어났는지 설명하는 세자리 숫자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각 코드의 첫 번째 자리는 일반적인 분류</a:t>
            </a:r>
            <a:r>
              <a:rPr kumimoji="1" lang="en-US" altLang="ko-KR" sz="1400" dirty="0">
                <a:solidFill>
                  <a:schemeClr val="tx2"/>
                </a:solidFill>
              </a:rPr>
              <a:t>(‘</a:t>
            </a:r>
            <a:r>
              <a:rPr kumimoji="1" lang="ko-KR" altLang="en-US" sz="1400" dirty="0">
                <a:solidFill>
                  <a:schemeClr val="tx2"/>
                </a:solidFill>
              </a:rPr>
              <a:t>성공</a:t>
            </a:r>
            <a:r>
              <a:rPr kumimoji="1" lang="en-US" altLang="ko-KR" sz="1400" dirty="0">
                <a:solidFill>
                  <a:schemeClr val="tx2"/>
                </a:solidFill>
              </a:rPr>
              <a:t>’,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‘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</a:t>
            </a:r>
            <a:r>
              <a:rPr kumimoji="1" lang="en-US" altLang="ko-KR" sz="1400" dirty="0">
                <a:solidFill>
                  <a:schemeClr val="tx2"/>
                </a:solidFill>
              </a:rPr>
              <a:t>’</a:t>
            </a:r>
            <a:r>
              <a:rPr kumimoji="1" lang="ko-KR" altLang="en-US" sz="1400" dirty="0">
                <a:solidFill>
                  <a:schemeClr val="tx2"/>
                </a:solidFill>
              </a:rPr>
              <a:t> 등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를</a:t>
            </a:r>
            <a:r>
              <a:rPr kumimoji="1" lang="ko-KR" altLang="en-US" sz="1400" dirty="0">
                <a:solidFill>
                  <a:schemeClr val="tx2"/>
                </a:solidFill>
              </a:rPr>
              <a:t> 표시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(reason-phrase)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코드의 의미를 이해하기 쉬운 짧은 문구로 표현한 것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사람에게 읽히는 것 외의 용도는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헤더들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:</a:t>
            </a:r>
            <a:r>
              <a:rPr kumimoji="1" lang="ko-KR" altLang="en-US" sz="1400" dirty="0">
                <a:solidFill>
                  <a:schemeClr val="tx2"/>
                </a:solidFill>
              </a:rPr>
              <a:t>값의 쌍으로 구성되며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줄바꿈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본문과는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(CRLF)</a:t>
            </a:r>
            <a:r>
              <a:rPr kumimoji="1" lang="ko-KR" altLang="en-US" sz="1400" dirty="0">
                <a:solidFill>
                  <a:schemeClr val="tx2"/>
                </a:solidFill>
              </a:rPr>
              <a:t>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b="1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본문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임의의 데이터 블록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없을 수도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본문이 없는 경우 메시지는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끝남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  <a:br>
              <a:rPr kumimoji="1" lang="en-US" altLang="ko-KR" sz="1400" b="1" dirty="0">
                <a:solidFill>
                  <a:schemeClr val="tx2"/>
                </a:solidFill>
              </a:rPr>
            </a:br>
            <a:endParaRPr kumimoji="1" lang="en-US" altLang="ko-KR" sz="1400" b="1" dirty="0">
              <a:solidFill>
                <a:schemeClr val="tx2"/>
              </a:solidFill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FE6B975A-10C2-2C4F-A051-EB361848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69" y="4912946"/>
            <a:ext cx="5163443" cy="132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757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3.2.1</a:t>
            </a:r>
            <a:r>
              <a:rPr kumimoji="1" lang="ko-KR" altLang="en-US" dirty="0">
                <a:solidFill>
                  <a:schemeClr val="tx2"/>
                </a:solidFill>
              </a:rPr>
              <a:t> 메시지 문법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헤더나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본문이 없어도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헤더의 집합은 항상 빈 줄</a:t>
            </a:r>
            <a:r>
              <a:rPr kumimoji="1" lang="en-US" altLang="ko-KR" sz="1400" dirty="0">
                <a:solidFill>
                  <a:schemeClr val="tx2"/>
                </a:solidFill>
              </a:rPr>
              <a:t>(CRLF</a:t>
            </a:r>
            <a:r>
              <a:rPr kumimoji="1" lang="ko-KR" altLang="en-US" sz="1400" dirty="0">
                <a:solidFill>
                  <a:schemeClr val="tx2"/>
                </a:solidFill>
              </a:rPr>
              <a:t>만 있는 줄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로 끝나야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하지만 호환성을 위해 클라이언트와 서버는 </a:t>
            </a:r>
            <a:r>
              <a:rPr kumimoji="1" lang="en-US" altLang="ko-KR" sz="1400" dirty="0">
                <a:solidFill>
                  <a:schemeClr val="tx2"/>
                </a:solidFill>
              </a:rPr>
              <a:t>CRLF</a:t>
            </a:r>
            <a:r>
              <a:rPr kumimoji="1" lang="ko-KR" altLang="en-US" sz="1400" dirty="0">
                <a:solidFill>
                  <a:schemeClr val="tx2"/>
                </a:solidFill>
              </a:rPr>
              <a:t> 없이 끝나는 메시지도 처리 가능해야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0167364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요청줄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서비스에게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리소스에 대해 무언가를 해달라고 요청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메서드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URL,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응답줄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수행 결과에 대한 상태 정보와 결과 데이터를 클라이언트에게 반환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사유 구절로 구성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필드는 공백으로 구분된다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메서드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요청의 시작줄 제일 처음 명시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서버에게 무엇을 해야 하는지 알림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모든 서버가 모든 메서드를 구현하지는 않는다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기본 메서드 외에 독자적인 확장 메서드를 사용할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130311"/>
              </p:ext>
            </p:extLst>
          </p:nvPr>
        </p:nvGraphicFramePr>
        <p:xfrm>
          <a:off x="285405" y="3010076"/>
          <a:ext cx="5093469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3183021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018694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</a:t>
                      </a:r>
                      <a:r>
                        <a:rPr lang="ko-KR" altLang="en-US" sz="1200" dirty="0"/>
                        <a:t> 본문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GET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서버에서 어떤 문서를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HEAD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서버에서</a:t>
                      </a:r>
                      <a:r>
                        <a:rPr lang="ko-KR" altLang="en-US" sz="1200" dirty="0"/>
                        <a:t> 어떤 문서에 대해 헤더만 가져온다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POST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서버가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처리해야 할 데이터를 보낸다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accent3"/>
                          </a:solidFill>
                        </a:rPr>
                        <a:t>PUT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서버에</a:t>
                      </a:r>
                      <a:r>
                        <a:rPr lang="ko-KR" altLang="en-US" sz="1200" dirty="0">
                          <a:solidFill>
                            <a:schemeClr val="accent3"/>
                          </a:solidFill>
                        </a:rPr>
                        <a:t> 요청 메시지의 본문을 저장한다</a:t>
                      </a:r>
                      <a:r>
                        <a:rPr lang="en-US" altLang="ko-KR" sz="1200" dirty="0">
                          <a:solidFill>
                            <a:schemeClr val="accent3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accent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accent3"/>
                          </a:solidFill>
                        </a:rPr>
                        <a:t>있음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TRACE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메시지가</a:t>
                      </a:r>
                      <a:r>
                        <a:rPr lang="ko-KR" altLang="en-US" sz="1200" dirty="0"/>
                        <a:t> </a:t>
                      </a:r>
                      <a:r>
                        <a:rPr lang="ko-KR" altLang="en-US" sz="1200" dirty="0" err="1"/>
                        <a:t>프락시를</a:t>
                      </a:r>
                      <a:r>
                        <a:rPr lang="ko-KR" altLang="en-US" sz="1200" dirty="0"/>
                        <a:t> 거쳐 서버에 도달하는 과정을 추적한다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OPTIONS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서버가</a:t>
                      </a:r>
                      <a:r>
                        <a:rPr lang="ko-KR" altLang="en-US" sz="1200" dirty="0"/>
                        <a:t> 어떤 메서드를 수행할 수 있는지 확인한다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857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DELETE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서버에</a:t>
                      </a:r>
                      <a:r>
                        <a:rPr lang="ko-KR" altLang="en-US" sz="1200" dirty="0"/>
                        <a:t>서 문서를 제거한다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없음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531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176104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상태 코드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클라이언트에게 무엇이 일어났는지를 말해준다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세자리 숫자로 된 코드 값을 기준으로 묶인다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r>
              <a:rPr kumimoji="1" lang="ko-KR" altLang="en-US" sz="1400" dirty="0">
                <a:solidFill>
                  <a:schemeClr val="tx2"/>
                </a:solidFill>
              </a:rPr>
              <a:t>자주 쓰이는 상태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marL="0" lvl="1" indent="0">
              <a:buNone/>
            </a:pP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E814B79-0C77-2E48-82F9-5ED4C5B1F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6046531"/>
              </p:ext>
            </p:extLst>
          </p:nvPr>
        </p:nvGraphicFramePr>
        <p:xfrm>
          <a:off x="5449803" y="1981172"/>
          <a:ext cx="509346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754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298726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190298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전체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정의된</a:t>
                      </a:r>
                      <a:r>
                        <a:rPr lang="ko-KR" altLang="en-US" sz="1200" dirty="0"/>
                        <a:t> 범위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분류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100~101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정보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200~299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2</a:t>
                      </a:r>
                      <a:r>
                        <a:rPr lang="en-US" altLang="ko-KR" sz="1200" dirty="0"/>
                        <a:t>00~208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300~305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리다이렉션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400~499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400~415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에러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500~599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500~505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서버</a:t>
                      </a:r>
                      <a:r>
                        <a:rPr lang="ko-KR" altLang="en-US" sz="1200" dirty="0"/>
                        <a:t> 에러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277839"/>
                  </a:ext>
                </a:extLst>
              </a:tr>
            </a:tbl>
          </a:graphicData>
        </a:graphic>
      </p:graphicFrame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9C244C4E-E509-284C-A64C-C685B7E9E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860544"/>
              </p:ext>
            </p:extLst>
          </p:nvPr>
        </p:nvGraphicFramePr>
        <p:xfrm>
          <a:off x="5449803" y="4838939"/>
          <a:ext cx="5093469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383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1135117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  <a:gridCol w="3122969">
                  <a:extLst>
                    <a:ext uri="{9D8B030D-6E8A-4147-A177-3AD203B41FA5}">
                      <a16:colId xmlns:a16="http://schemas.microsoft.com/office/drawing/2014/main" val="2101260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상태 코드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사유 구절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의미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200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OK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성공</a:t>
                      </a:r>
                      <a:r>
                        <a:rPr lang="en-US" altLang="ko-Kore-KR" sz="1200" dirty="0"/>
                        <a:t>!</a:t>
                      </a:r>
                      <a:r>
                        <a:rPr lang="ko-KR" altLang="en-US" sz="1200" dirty="0"/>
                        <a:t> 요청한 모든 데이터는 응답 본문에 들어있다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401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Unauthorized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사용자</a:t>
                      </a:r>
                      <a:r>
                        <a:rPr lang="ko-KR" altLang="en-US" sz="1200" dirty="0"/>
                        <a:t> 이름과 비밀번호를 입력해야 한다</a:t>
                      </a:r>
                      <a:r>
                        <a:rPr lang="en-US" altLang="ko-KR" sz="1200" dirty="0"/>
                        <a:t>.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404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Not Found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>
                          <a:solidFill>
                            <a:schemeClr val="tx1"/>
                          </a:solidFill>
                        </a:rPr>
                        <a:t>서버는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요청한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해당하는 리소스를 찾지 못했다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69551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3.2.2</a:t>
            </a:r>
            <a:r>
              <a:rPr kumimoji="1" lang="ko-KR" altLang="en-US" dirty="0">
                <a:solidFill>
                  <a:schemeClr val="tx2"/>
                </a:solidFill>
              </a:rPr>
              <a:t> 시작줄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사유 구절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응답 시작줄 마지막 구성요소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상태 코드에 대한 글로 된 설명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특별한 규칙은 없음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버전 번호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요청과 응답 메시지 양쪽 모두 기술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</a:t>
            </a:r>
            <a:r>
              <a:rPr kumimoji="1" lang="en-US" altLang="ko-KR" sz="1400" dirty="0" err="1">
                <a:solidFill>
                  <a:schemeClr val="tx2"/>
                </a:solidFill>
              </a:rPr>
              <a:t>x.y</a:t>
            </a:r>
            <a:r>
              <a:rPr kumimoji="1" lang="ko-KR" altLang="en-US" sz="1400" dirty="0">
                <a:solidFill>
                  <a:schemeClr val="tx2"/>
                </a:solidFill>
              </a:rPr>
              <a:t>의 형식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통신하는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애플리케이션들에게</a:t>
            </a:r>
            <a:r>
              <a:rPr kumimoji="1" lang="ko-KR" altLang="en-US" sz="1400" dirty="0">
                <a:solidFill>
                  <a:schemeClr val="tx2"/>
                </a:solidFill>
              </a:rPr>
              <a:t> 상대의 능력과 메시지 형식에 대한 단서를 제공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어떤 애플리케이션이 지원하는 가장 높은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버전을 의미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7810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3.2.3</a:t>
            </a:r>
            <a:r>
              <a:rPr kumimoji="1" lang="ko-KR" altLang="en-US" dirty="0">
                <a:solidFill>
                  <a:schemeClr val="tx2"/>
                </a:solidFill>
              </a:rPr>
              <a:t> 헤더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 fontScale="92500" lnSpcReduction="10000"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헤더 분류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여러 헤더 필드가 정의되어 있으며 자유롭게 자신만의 헤더를 만들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일반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요청과 응답 메시지 양쪽 모두 기술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요청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요청에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응답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응답에 대한 부가 정보를 제공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200" b="1" dirty="0">
                <a:solidFill>
                  <a:schemeClr val="tx2"/>
                </a:solidFill>
              </a:rPr>
              <a:t>Entity</a:t>
            </a:r>
            <a:r>
              <a:rPr kumimoji="1" lang="ko-KR" altLang="en-US" sz="1200" b="1" dirty="0">
                <a:solidFill>
                  <a:schemeClr val="tx2"/>
                </a:solidFill>
              </a:rPr>
              <a:t>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본문 크기와 콘텐츠</a:t>
            </a:r>
            <a:r>
              <a:rPr kumimoji="1" lang="en-US" altLang="ko-KR" sz="1200" dirty="0">
                <a:solidFill>
                  <a:schemeClr val="tx2"/>
                </a:solidFill>
              </a:rPr>
              <a:t>,</a:t>
            </a:r>
            <a:r>
              <a:rPr kumimoji="1" lang="ko-KR" altLang="en-US" sz="1200" dirty="0">
                <a:solidFill>
                  <a:schemeClr val="tx2"/>
                </a:solidFill>
              </a:rPr>
              <a:t> 혹은 리소스 그 자체를 서술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b="1" dirty="0">
                <a:solidFill>
                  <a:schemeClr val="tx2"/>
                </a:solidFill>
              </a:rPr>
              <a:t>확장 헤더</a:t>
            </a:r>
            <a:br>
              <a:rPr kumimoji="1" lang="en-US" altLang="ko-KR" sz="1200" dirty="0">
                <a:solidFill>
                  <a:schemeClr val="tx2"/>
                </a:solidFill>
              </a:rPr>
            </a:br>
            <a:r>
              <a:rPr kumimoji="1" lang="ko-KR" altLang="en-US" sz="1200" dirty="0">
                <a:solidFill>
                  <a:schemeClr val="tx2"/>
                </a:solidFill>
              </a:rPr>
              <a:t>명세에 정의되지 않은 새로운 헤더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b="1" dirty="0">
                <a:solidFill>
                  <a:schemeClr val="tx2"/>
                </a:solidFill>
              </a:rPr>
              <a:t>헤더를 여러 줄로 나누기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나뉜 줄 앞에는 최소 하나의 스페이스 혹은 탭 문자가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HTTP/1.0 200 OK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Content-Type: image/gif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Content-Length: 8572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rgbClr val="FF0000"/>
                </a:solidFill>
              </a:rPr>
              <a:t>Server: Test Server</a:t>
            </a:r>
            <a:br>
              <a:rPr kumimoji="1" lang="en-US" altLang="ko-KR" sz="1200" dirty="0">
                <a:solidFill>
                  <a:srgbClr val="FF0000"/>
                </a:solidFill>
              </a:rPr>
            </a:br>
            <a:r>
              <a:rPr kumimoji="1" lang="en-US" altLang="ko-KR" sz="1200" dirty="0">
                <a:solidFill>
                  <a:srgbClr val="FF0000"/>
                </a:solidFill>
              </a:rPr>
              <a:t>	</a:t>
            </a:r>
            <a:r>
              <a:rPr kumimoji="1" lang="en-US" altLang="ko-KR" sz="1400" dirty="0">
                <a:solidFill>
                  <a:srgbClr val="FF0000"/>
                </a:solidFill>
              </a:rPr>
              <a:t>Version 1.0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Server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헤더는 두 줄로 나뉘어 있으며 완전한 값은 </a:t>
            </a:r>
            <a:r>
              <a:rPr kumimoji="1" lang="en-US" altLang="ko-KR" sz="1400" dirty="0">
                <a:solidFill>
                  <a:schemeClr val="tx2"/>
                </a:solidFill>
              </a:rPr>
              <a:t>“Test Server Version 1.0”</a:t>
            </a:r>
            <a:r>
              <a:rPr kumimoji="1" lang="ko-KR" altLang="en-US" sz="1400" dirty="0">
                <a:solidFill>
                  <a:schemeClr val="tx2"/>
                </a:solidFill>
              </a:rPr>
              <a:t>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C07683-E5E2-2343-8B9A-C5F5C54A9EFA}"/>
              </a:ext>
            </a:extLst>
          </p:cNvPr>
          <p:cNvSpPr txBox="1"/>
          <p:nvPr/>
        </p:nvSpPr>
        <p:spPr>
          <a:xfrm>
            <a:off x="224940" y="1839843"/>
            <a:ext cx="4783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시작</a:t>
            </a:r>
            <a:r>
              <a:rPr kumimoji="1" lang="ko-KR" altLang="en-US" dirty="0"/>
              <a:t> 줄 다음에 위치하며 </a:t>
            </a:r>
            <a:r>
              <a:rPr kumimoji="1" lang="en-US" altLang="ko-KR" dirty="0"/>
              <a:t>0</a:t>
            </a:r>
            <a:r>
              <a:rPr kumimoji="1" lang="ko-KR" altLang="en-US" dirty="0"/>
              <a:t>개</a:t>
            </a:r>
            <a:r>
              <a:rPr kumimoji="1" lang="en-US" altLang="ko-KR" dirty="0"/>
              <a:t>~</a:t>
            </a:r>
            <a:r>
              <a:rPr kumimoji="1" lang="ko-KR" altLang="en-US" dirty="0"/>
              <a:t>여러 개가 존재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이름</a:t>
            </a:r>
            <a:r>
              <a:rPr kumimoji="1" lang="en-US" altLang="ko-KR" dirty="0"/>
              <a:t>:</a:t>
            </a:r>
            <a:r>
              <a:rPr kumimoji="1" lang="ko-KR" altLang="en-US" dirty="0"/>
              <a:t>값 쌍의 목록이며 요청과 응답 메시지에</a:t>
            </a:r>
            <a:endParaRPr kumimoji="1" lang="en-US" altLang="ko-KR" dirty="0"/>
          </a:p>
          <a:p>
            <a:r>
              <a:rPr kumimoji="1" lang="ko-KR" altLang="en-US" dirty="0"/>
              <a:t>추가 정보를 더한다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graphicFrame>
        <p:nvGraphicFramePr>
          <p:cNvPr id="39" name="표 4">
            <a:extLst>
              <a:ext uri="{FF2B5EF4-FFF2-40B4-BE49-F238E27FC236}">
                <a16:creationId xmlns:a16="http://schemas.microsoft.com/office/drawing/2014/main" id="{0FAA823F-D80E-764D-A905-C46B696DE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267920"/>
              </p:ext>
            </p:extLst>
          </p:nvPr>
        </p:nvGraphicFramePr>
        <p:xfrm>
          <a:off x="272164" y="3311445"/>
          <a:ext cx="4897569" cy="194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119">
                  <a:extLst>
                    <a:ext uri="{9D8B030D-6E8A-4147-A177-3AD203B41FA5}">
                      <a16:colId xmlns:a16="http://schemas.microsoft.com/office/drawing/2014/main" val="3881416518"/>
                    </a:ext>
                  </a:extLst>
                </a:gridCol>
                <a:gridCol w="2342450">
                  <a:extLst>
                    <a:ext uri="{9D8B030D-6E8A-4147-A177-3AD203B41FA5}">
                      <a16:colId xmlns:a16="http://schemas.microsoft.com/office/drawing/2014/main" val="28669371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헤더의</a:t>
                      </a:r>
                      <a:r>
                        <a:rPr lang="ko-KR" altLang="en-US" sz="1200" dirty="0"/>
                        <a:t> 예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0183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Date: Tue, 3 Oct 1997 02:16:03 GMT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서버가 응답을 만들어 낸 시각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0118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Content-length: 15040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200" dirty="0"/>
                        <a:t>15040</a:t>
                      </a:r>
                      <a:r>
                        <a:rPr lang="ko-KR" altLang="en-US" sz="1200" dirty="0"/>
                        <a:t> 바이트의 본문 길이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56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Content-type: image/gif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본문이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이미지임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60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tx1"/>
                          </a:solidFill>
                        </a:rPr>
                        <a:t>Accept: image/gif, image/jpeg, text/html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GIF, JPEG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이미지와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HTML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 받을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ore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485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92534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3.2.4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ko-KR" altLang="en-US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dirty="0">
                <a:solidFill>
                  <a:schemeClr val="tx2"/>
                </a:solidFill>
              </a:rPr>
              <a:t> 본문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en-US" altLang="ko-KR" dirty="0">
                <a:solidFill>
                  <a:schemeClr val="tx2"/>
                </a:solidFill>
              </a:rPr>
              <a:t>3.2.5</a:t>
            </a:r>
            <a:r>
              <a:rPr kumimoji="1" lang="ko-KR" altLang="en-US" dirty="0">
                <a:solidFill>
                  <a:schemeClr val="tx2"/>
                </a:solidFill>
              </a:rPr>
              <a:t> 버전 </a:t>
            </a:r>
            <a:r>
              <a:rPr kumimoji="1" lang="en-US" altLang="ko-KR" dirty="0">
                <a:solidFill>
                  <a:schemeClr val="tx2"/>
                </a:solidFill>
              </a:rPr>
              <a:t>0.9 </a:t>
            </a:r>
            <a:r>
              <a:rPr kumimoji="1" lang="ko-KR" altLang="en-US" dirty="0">
                <a:solidFill>
                  <a:schemeClr val="tx2"/>
                </a:solidFill>
              </a:rPr>
              <a:t>메시지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선택적인 부분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이미지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비디오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 문서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소프트웨어 애플리케이션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신용카드 트랜잭션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전자우편 등 다양한 디지털 데이터를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실어나를</a:t>
            </a:r>
            <a:r>
              <a:rPr kumimoji="1" lang="ko-KR" altLang="en-US" sz="1400" dirty="0">
                <a:solidFill>
                  <a:schemeClr val="tx2"/>
                </a:solidFill>
              </a:rPr>
              <a:t>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0.9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버전에서는 요청 시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버전이 없었으며 응답 시에도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본문만 있었다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9897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</a:t>
            </a:r>
            <a:r>
              <a:rPr kumimoji="1" lang="ko-KR" altLang="en-US" dirty="0">
                <a:solidFill>
                  <a:schemeClr val="tx2"/>
                </a:solidFill>
              </a:rPr>
              <a:t>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모든 서버가 모든 메서드를 구현하지 않는다</a:t>
            </a:r>
            <a:r>
              <a:rPr kumimoji="1" lang="en-US" altLang="ko-KR" dirty="0">
                <a:solidFill>
                  <a:schemeClr val="tx2"/>
                </a:solidFill>
              </a:rPr>
              <a:t>.</a:t>
            </a: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메서드는 대부분 제한적으로 사용된다</a:t>
            </a:r>
            <a:r>
              <a:rPr kumimoji="1" lang="en-US" altLang="ko-KR" dirty="0">
                <a:solidFill>
                  <a:schemeClr val="tx2"/>
                </a:solidFill>
              </a:rPr>
              <a:t>(</a:t>
            </a:r>
            <a:r>
              <a:rPr kumimoji="1" lang="ko-KR" altLang="en-US" dirty="0">
                <a:solidFill>
                  <a:schemeClr val="tx2"/>
                </a:solidFill>
              </a:rPr>
              <a:t>보안 상의 문제 등</a:t>
            </a:r>
            <a:r>
              <a:rPr kumimoji="1" lang="en-US" altLang="ko-KR" dirty="0">
                <a:solidFill>
                  <a:schemeClr val="tx2"/>
                </a:solidFill>
              </a:rPr>
              <a:t>).</a:t>
            </a: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39283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3.3.1</a:t>
            </a:r>
            <a:r>
              <a:rPr kumimoji="1" lang="ko-KR" altLang="en-US" dirty="0">
                <a:solidFill>
                  <a:schemeClr val="tx2"/>
                </a:solidFill>
              </a:rPr>
              <a:t> 안전한 메서드</a:t>
            </a:r>
            <a:r>
              <a:rPr kumimoji="1" lang="en-US" altLang="ko-KR" dirty="0">
                <a:solidFill>
                  <a:schemeClr val="tx2"/>
                </a:solidFill>
              </a:rPr>
              <a:t>(Safe Method)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는 안전한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메서드라</a:t>
            </a:r>
            <a:r>
              <a:rPr kumimoji="1" lang="ko-KR" altLang="en-US" sz="1400" dirty="0">
                <a:solidFill>
                  <a:schemeClr val="tx2"/>
                </a:solidFill>
              </a:rPr>
              <a:t> 불리는 메서드 집합을 정의한다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이나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메서드는 안전한 메서드로 서버에 어떤 작용도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안전한 메서드의 목적은 서버에 어떤 영향을 줄 수 있는 안전하지 않은 메서드가 사용될 때 사용자들에게 그 사실을 알려주는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</a:t>
            </a:r>
            <a:r>
              <a:rPr kumimoji="1" lang="ko-KR" altLang="en-US" sz="1400" dirty="0">
                <a:solidFill>
                  <a:schemeClr val="tx2"/>
                </a:solidFill>
              </a:rPr>
              <a:t> 애플리케이션을 만들 수 있도록 하는 것에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04304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GET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600" dirty="0">
                <a:solidFill>
                  <a:schemeClr val="tx2"/>
                </a:solidFill>
              </a:rPr>
              <a:t>가장 흔히 쓰이는 메서드</a:t>
            </a:r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600" dirty="0">
                <a:solidFill>
                  <a:schemeClr val="tx2"/>
                </a:solidFill>
              </a:rPr>
              <a:t>서버에게 리소스를 달라고 요청하는 기능</a:t>
            </a:r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6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600" dirty="0">
                <a:solidFill>
                  <a:schemeClr val="tx2"/>
                </a:solidFill>
              </a:rPr>
              <a:t>에서는 서버에서 반드시 </a:t>
            </a:r>
            <a:r>
              <a:rPr kumimoji="1" lang="en-US" altLang="ko-KR" sz="1600" dirty="0">
                <a:solidFill>
                  <a:schemeClr val="tx2"/>
                </a:solidFill>
              </a:rPr>
              <a:t>GET</a:t>
            </a:r>
            <a:r>
              <a:rPr kumimoji="1" lang="ko-KR" altLang="en-US" sz="1600" dirty="0">
                <a:solidFill>
                  <a:schemeClr val="tx2"/>
                </a:solidFill>
              </a:rPr>
              <a:t> 메서드를 구현하도록 요구</a:t>
            </a:r>
            <a:endParaRPr kumimoji="1" lang="en-US" altLang="ko-KR" sz="16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183885" cy="1034041"/>
            <a:chOff x="1390707" y="3719384"/>
            <a:chExt cx="3183885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183885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GET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5" y="4536303"/>
            <a:ext cx="3776997" cy="1895815"/>
            <a:chOff x="1390707" y="3719384"/>
            <a:chExt cx="2481509" cy="1895815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2481509" cy="160043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61</a:t>
              </a:r>
              <a:r>
                <a:rPr kumimoji="1" lang="en-US" altLang="ko-Kore-KR" sz="1400" dirty="0"/>
                <a:t>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&lt;html&gt;</a:t>
              </a:r>
            </a:p>
            <a:p>
              <a:r>
                <a:rPr kumimoji="1" lang="en-US" altLang="ko-Kore-KR" sz="1400" dirty="0"/>
                <a:t>&lt;HEAD&gt;&lt;TITLE&gt;Joe’s Special Offers&lt;/TITLE&gt;</a:t>
              </a:r>
            </a:p>
            <a:p>
              <a:r>
                <a:rPr kumimoji="1" lang="en-US" altLang="ko-Kore-KR" sz="1400" dirty="0"/>
                <a:t>…</a:t>
              </a:r>
              <a:endParaRPr kumimoji="1" lang="ko-Kore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376123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URI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URI(uniform resource identifier)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식별자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서버측 리소스 각각에 붙어있는 이름</a:t>
            </a:r>
            <a:r>
              <a:rPr kumimoji="1" lang="en-US" altLang="ko-KR" sz="1400" dirty="0">
                <a:solidFill>
                  <a:schemeClr val="tx2"/>
                </a:solidFill>
              </a:rPr>
              <a:t>, </a:t>
            </a:r>
            <a:r>
              <a:rPr kumimoji="1" lang="ko-KR" altLang="en-US" sz="1400" dirty="0">
                <a:solidFill>
                  <a:schemeClr val="tx2"/>
                </a:solidFill>
              </a:rPr>
              <a:t>리소스를 고유하게 식별하고 위치를 지정할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도메인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과 </a:t>
            </a:r>
            <a:r>
              <a:rPr kumimoji="1" lang="en-US" altLang="ko-KR" sz="1400" dirty="0">
                <a:solidFill>
                  <a:srgbClr val="002060"/>
                </a:solidFill>
              </a:rPr>
              <a:t>URN</a:t>
            </a:r>
            <a:r>
              <a:rPr kumimoji="1" lang="ko-KR" altLang="en-US" sz="1400" dirty="0">
                <a:solidFill>
                  <a:srgbClr val="002060"/>
                </a:solidFill>
              </a:rPr>
              <a:t>이 있다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203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HEAD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처럼</a:t>
            </a:r>
            <a:r>
              <a:rPr kumimoji="1" lang="ko-KR" altLang="en-US" sz="1400" dirty="0">
                <a:solidFill>
                  <a:schemeClr val="tx2"/>
                </a:solidFill>
              </a:rPr>
              <a:t> 행동하지만 서버는 응답으로 헤더만 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리소스를 가져오지 않고도 타입 등 필요한 정보를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응답 상태 코드를 통해 개체가 존재하는지 확인 가능</a:t>
            </a: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200" dirty="0">
                <a:solidFill>
                  <a:schemeClr val="tx2"/>
                </a:solidFill>
              </a:rPr>
              <a:t>헤더를 확인하여 리소스가 변경되었는지 검사할 수 있다</a:t>
            </a:r>
            <a:r>
              <a:rPr kumimoji="1" lang="en-US" altLang="ko-KR" sz="12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서버 개발자들은 반환되는 헤더가 반드시 </a:t>
            </a:r>
            <a:r>
              <a:rPr kumimoji="1" lang="en-US" altLang="ko-KR" sz="1400" dirty="0">
                <a:solidFill>
                  <a:schemeClr val="tx2"/>
                </a:solidFill>
              </a:rPr>
              <a:t>GET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으로</a:t>
            </a:r>
            <a:r>
              <a:rPr kumimoji="1" lang="ko-KR" altLang="en-US" sz="1400" dirty="0">
                <a:solidFill>
                  <a:schemeClr val="tx2"/>
                </a:solidFill>
              </a:rPr>
              <a:t> 얻는 것과 정확히 일치함을 보장해야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 메서드가 반드시 구현되어 있어야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089270" y="2437015"/>
            <a:ext cx="3336170" cy="1034041"/>
            <a:chOff x="1390707" y="3719384"/>
            <a:chExt cx="3336170" cy="103404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3336170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HEAD /seasonal/index-</a:t>
              </a:r>
              <a:r>
                <a:rPr kumimoji="1" lang="en-US" altLang="ko-Kore-KR" sz="1400" dirty="0" err="1"/>
                <a:t>fall.html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Accept: *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1062444" y="4536303"/>
            <a:ext cx="3119373" cy="1034041"/>
            <a:chOff x="1390707" y="3719384"/>
            <a:chExt cx="1337752" cy="103404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337752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HTTP/1.1 200 OK</a:t>
              </a:r>
            </a:p>
            <a:p>
              <a:r>
                <a:rPr kumimoji="1" lang="en-US" altLang="ko-Kore-KR" sz="1400" dirty="0"/>
                <a:t>Content-type: text/html</a:t>
              </a:r>
            </a:p>
            <a:p>
              <a:r>
                <a:rPr kumimoji="1" lang="en-US" altLang="ko-Kore-KR" sz="1400" dirty="0"/>
                <a:t>Content-length: </a:t>
              </a:r>
              <a:r>
                <a:rPr kumimoji="1" lang="en-US" altLang="ko-KR" sz="1400" dirty="0"/>
                <a:t>6</a:t>
              </a:r>
              <a:r>
                <a:rPr kumimoji="1" lang="en-US" altLang="ko-Kore-KR" sz="1400" dirty="0"/>
                <a:t>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284339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PUT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600" dirty="0">
                <a:solidFill>
                  <a:schemeClr val="tx2"/>
                </a:solidFill>
              </a:rPr>
              <a:t>서버에 문서를 쓴다</a:t>
            </a:r>
            <a:r>
              <a:rPr kumimoji="1" lang="en-US" altLang="ko-KR" sz="16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6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600" dirty="0">
                <a:solidFill>
                  <a:schemeClr val="tx2"/>
                </a:solidFill>
              </a:rPr>
              <a:t>PUT</a:t>
            </a:r>
            <a:r>
              <a:rPr kumimoji="1" lang="ko-KR" altLang="en-US" sz="1600" dirty="0">
                <a:solidFill>
                  <a:schemeClr val="tx2"/>
                </a:solidFill>
              </a:rPr>
              <a:t>을 이용해 </a:t>
            </a:r>
            <a:r>
              <a:rPr kumimoji="1" lang="ko-KR" altLang="en-US" sz="1600" dirty="0" err="1">
                <a:solidFill>
                  <a:schemeClr val="tx2"/>
                </a:solidFill>
              </a:rPr>
              <a:t>웹페이지를</a:t>
            </a:r>
            <a:r>
              <a:rPr kumimoji="1" lang="ko-KR" altLang="en-US" sz="1600" dirty="0">
                <a:solidFill>
                  <a:schemeClr val="tx2"/>
                </a:solidFill>
              </a:rPr>
              <a:t> 만들고 </a:t>
            </a:r>
            <a:r>
              <a:rPr kumimoji="1" lang="ko-KR" altLang="en-US" sz="1600" dirty="0" err="1">
                <a:solidFill>
                  <a:schemeClr val="tx2"/>
                </a:solidFill>
              </a:rPr>
              <a:t>웹서버에</a:t>
            </a:r>
            <a:r>
              <a:rPr kumimoji="1" lang="ko-KR" altLang="en-US" sz="1600" dirty="0">
                <a:solidFill>
                  <a:schemeClr val="tx2"/>
                </a:solidFill>
              </a:rPr>
              <a:t> 직접 게시할 수도 있다</a:t>
            </a:r>
            <a:r>
              <a:rPr kumimoji="1" lang="en-US" altLang="ko-KR" sz="16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6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600" dirty="0">
                <a:solidFill>
                  <a:schemeClr val="tx2"/>
                </a:solidFill>
              </a:rPr>
              <a:t>서버가 요청의 본문을 가지고 요청 </a:t>
            </a:r>
            <a:r>
              <a:rPr kumimoji="1" lang="en-US" altLang="ko-KR" sz="1600" dirty="0">
                <a:solidFill>
                  <a:schemeClr val="tx2"/>
                </a:solidFill>
              </a:rPr>
              <a:t>URL</a:t>
            </a:r>
            <a:r>
              <a:rPr kumimoji="1" lang="ko-KR" altLang="en-US" sz="1600" dirty="0">
                <a:solidFill>
                  <a:schemeClr val="tx2"/>
                </a:solidFill>
              </a:rPr>
              <a:t>의 이름대로 새 문서를 만들거나 이미 </a:t>
            </a:r>
            <a:r>
              <a:rPr kumimoji="1" lang="en-US" altLang="ko-KR" sz="1600" dirty="0">
                <a:solidFill>
                  <a:schemeClr val="tx2"/>
                </a:solidFill>
              </a:rPr>
              <a:t>URL</a:t>
            </a:r>
            <a:r>
              <a:rPr kumimoji="1" lang="ko-KR" altLang="en-US" sz="1600" dirty="0">
                <a:solidFill>
                  <a:schemeClr val="tx2"/>
                </a:solidFill>
              </a:rPr>
              <a:t>이 존재한다면 본문을 사용해서 교체하는 것이다</a:t>
            </a:r>
            <a:r>
              <a:rPr kumimoji="1" lang="en-US" altLang="ko-KR" sz="16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600" dirty="0">
              <a:solidFill>
                <a:schemeClr val="tx2"/>
              </a:solidFill>
            </a:endParaRPr>
          </a:p>
          <a:p>
            <a:pPr lvl="2"/>
            <a:r>
              <a:rPr kumimoji="1" lang="ko-KR" altLang="en-US" sz="1600" dirty="0">
                <a:solidFill>
                  <a:schemeClr val="tx2"/>
                </a:solidFill>
              </a:rPr>
              <a:t>콘텐츠를 변경하는 것이기 때문에 </a:t>
            </a:r>
            <a:r>
              <a:rPr kumimoji="1" lang="ko-KR" altLang="en-US" sz="1600" dirty="0" err="1">
                <a:solidFill>
                  <a:schemeClr val="tx2"/>
                </a:solidFill>
              </a:rPr>
              <a:t>로그인을</a:t>
            </a:r>
            <a:r>
              <a:rPr kumimoji="1" lang="ko-KR" altLang="en-US" sz="1600" dirty="0">
                <a:solidFill>
                  <a:schemeClr val="tx2"/>
                </a:solidFill>
              </a:rPr>
              <a:t> 요구한다</a:t>
            </a:r>
            <a:r>
              <a:rPr kumimoji="1" lang="en-US" altLang="ko-KR" sz="16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래픽 4" descr="컴퓨터 단색으로 채워진">
            <a:extLst>
              <a:ext uri="{FF2B5EF4-FFF2-40B4-BE49-F238E27FC236}">
                <a16:creationId xmlns:a16="http://schemas.microsoft.com/office/drawing/2014/main" id="{894902B2-FCAA-4E4A-84F1-40970710D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3164" y="3576084"/>
            <a:ext cx="914400" cy="914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43158E-D1C3-7A4D-B1C3-99ADE03821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438162" y="3314100"/>
            <a:ext cx="599432" cy="1398091"/>
          </a:xfrm>
          <a:prstGeom prst="rect">
            <a:avLst/>
          </a:prstGeom>
        </p:spPr>
      </p:pic>
      <p:sp>
        <p:nvSpPr>
          <p:cNvPr id="8" name="오른쪽 화살표[R] 7">
            <a:extLst>
              <a:ext uri="{FF2B5EF4-FFF2-40B4-BE49-F238E27FC236}">
                <a16:creationId xmlns:a16="http://schemas.microsoft.com/office/drawing/2014/main" id="{FF6C68C4-CA1E-9B46-846B-582112344E53}"/>
              </a:ext>
            </a:extLst>
          </p:cNvPr>
          <p:cNvSpPr/>
          <p:nvPr/>
        </p:nvSpPr>
        <p:spPr>
          <a:xfrm>
            <a:off x="1424851" y="3503895"/>
            <a:ext cx="2743200" cy="474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왼쪽 화살표[L] 8">
            <a:extLst>
              <a:ext uri="{FF2B5EF4-FFF2-40B4-BE49-F238E27FC236}">
                <a16:creationId xmlns:a16="http://schemas.microsoft.com/office/drawing/2014/main" id="{BEC16AE8-BD29-A649-A014-AFB381E27FF5}"/>
              </a:ext>
            </a:extLst>
          </p:cNvPr>
          <p:cNvSpPr/>
          <p:nvPr/>
        </p:nvSpPr>
        <p:spPr>
          <a:xfrm>
            <a:off x="1368789" y="4100724"/>
            <a:ext cx="2739359" cy="46556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9CF46FF-D811-BE44-AF08-1D36FC192D86}"/>
              </a:ext>
            </a:extLst>
          </p:cNvPr>
          <p:cNvGrpSpPr/>
          <p:nvPr/>
        </p:nvGrpSpPr>
        <p:grpSpPr>
          <a:xfrm>
            <a:off x="1290543" y="1893767"/>
            <a:ext cx="2776722" cy="1680372"/>
            <a:chOff x="1390707" y="3719384"/>
            <a:chExt cx="2776722" cy="168037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CE50EA-364D-FB41-8DA0-9A32112ECC6B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요청 메시지</a:t>
              </a:r>
              <a:endParaRPr kumimoji="1" lang="ko-Kore-KR" altLang="en-US" sz="12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3445E64-29B9-8847-BCC3-297478B084F0}"/>
                </a:ext>
              </a:extLst>
            </p:cNvPr>
            <p:cNvSpPr txBox="1"/>
            <p:nvPr/>
          </p:nvSpPr>
          <p:spPr>
            <a:xfrm>
              <a:off x="1390707" y="4014761"/>
              <a:ext cx="2776722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PUT /product-</a:t>
              </a:r>
              <a:r>
                <a:rPr kumimoji="1" lang="en-US" altLang="ko-Kore-KR" sz="1400" dirty="0" err="1"/>
                <a:t>list.txt</a:t>
              </a:r>
              <a:r>
                <a:rPr kumimoji="1" lang="en-US" altLang="ko-Kore-KR" sz="1400" dirty="0"/>
                <a:t> HTTP/1.1</a:t>
              </a:r>
            </a:p>
            <a:p>
              <a:r>
                <a:rPr kumimoji="1" lang="en-US" altLang="ko-Kore-KR" sz="1400" dirty="0"/>
                <a:t>Host: </a:t>
              </a:r>
              <a:r>
                <a:rPr kumimoji="1" lang="en-US" altLang="ko-Kore-KR" sz="1400" dirty="0">
                  <a:hlinkClick r:id="rId6"/>
                </a:rPr>
                <a:t>www.joes-hardware.com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34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Update product list coming soon</a:t>
              </a:r>
              <a:endParaRPr kumimoji="1" lang="ko-Kore-KR" altLang="en-US" sz="1400" dirty="0"/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2C6A6DB6-3A05-2543-9266-A12E34CA35BB}"/>
              </a:ext>
            </a:extLst>
          </p:cNvPr>
          <p:cNvGrpSpPr/>
          <p:nvPr/>
        </p:nvGrpSpPr>
        <p:grpSpPr>
          <a:xfrm>
            <a:off x="598398" y="4562812"/>
            <a:ext cx="4591321" cy="1680372"/>
            <a:chOff x="1390707" y="3719384"/>
            <a:chExt cx="1969001" cy="168037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C1B40B1-EC59-724E-9297-01F2A9421D4D}"/>
                </a:ext>
              </a:extLst>
            </p:cNvPr>
            <p:cNvSpPr txBox="1"/>
            <p:nvPr/>
          </p:nvSpPr>
          <p:spPr>
            <a:xfrm>
              <a:off x="1390707" y="3719384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200" dirty="0"/>
                <a:t>응답 메시지</a:t>
              </a:r>
              <a:endParaRPr kumimoji="1" lang="ko-Kore-KR" altLang="en-US" sz="12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299FA6E-F706-AC4D-954D-86626E2F9243}"/>
                </a:ext>
              </a:extLst>
            </p:cNvPr>
            <p:cNvSpPr txBox="1"/>
            <p:nvPr/>
          </p:nvSpPr>
          <p:spPr>
            <a:xfrm>
              <a:off x="1390707" y="4014761"/>
              <a:ext cx="1969001" cy="13849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ko-Kore-KR" sz="1400" dirty="0"/>
                <a:t>HTTP/1.1 201 Created</a:t>
              </a:r>
            </a:p>
            <a:p>
              <a:r>
                <a:rPr kumimoji="1" lang="en-US" altLang="ko-Kore-KR" sz="1400" dirty="0"/>
                <a:t>Location: </a:t>
              </a:r>
              <a:r>
                <a:rPr kumimoji="1" lang="en-US" altLang="ko-Kore-KR" sz="1400" dirty="0">
                  <a:hlinkClick r:id="rId7"/>
                </a:rPr>
                <a:t>http://www.joes-hardware.com/product-list.txt</a:t>
              </a:r>
              <a:endParaRPr kumimoji="1" lang="en-US" altLang="ko-Kore-KR" sz="1400" dirty="0"/>
            </a:p>
            <a:p>
              <a:r>
                <a:rPr kumimoji="1" lang="en-US" altLang="ko-Kore-KR" sz="1400" dirty="0"/>
                <a:t>Content-type: text/plain</a:t>
              </a:r>
            </a:p>
            <a:p>
              <a:r>
                <a:rPr kumimoji="1" lang="en-US" altLang="ko-Kore-KR" sz="1400" dirty="0"/>
                <a:t>Content-length: 47</a:t>
              </a:r>
            </a:p>
            <a:p>
              <a:endParaRPr kumimoji="1" lang="en-US" altLang="ko-Kore-KR" sz="1400" dirty="0"/>
            </a:p>
            <a:p>
              <a:r>
                <a:rPr kumimoji="1" lang="en-US" altLang="ko-Kore-KR" sz="1400" dirty="0"/>
                <a:t>http://</a:t>
              </a:r>
              <a:r>
                <a:rPr kumimoji="1" lang="en-US" altLang="ko-Kore-KR" sz="1400" dirty="0" err="1"/>
                <a:t>www.joes-hardware.com</a:t>
              </a:r>
              <a:r>
                <a:rPr kumimoji="1" lang="en-US" altLang="ko-Kore-KR" sz="1400" dirty="0"/>
                <a:t>/product-</a:t>
              </a:r>
              <a:r>
                <a:rPr kumimoji="1" lang="en-US" altLang="ko-Kore-KR" sz="1400" dirty="0" err="1"/>
                <a:t>list.txt</a:t>
              </a:r>
              <a:endParaRPr kumimoji="1" lang="en-US" altLang="ko-Kore-KR" sz="1400" dirty="0"/>
            </a:p>
          </p:txBody>
        </p:sp>
      </p:grpSp>
      <p:sp>
        <p:nvSpPr>
          <p:cNvPr id="4" name="위쪽 화살표[U] 3">
            <a:extLst>
              <a:ext uri="{FF2B5EF4-FFF2-40B4-BE49-F238E27FC236}">
                <a16:creationId xmlns:a16="http://schemas.microsoft.com/office/drawing/2014/main" id="{82CB1BBB-45C9-E94C-836C-D17366F4EBFE}"/>
              </a:ext>
            </a:extLst>
          </p:cNvPr>
          <p:cNvSpPr/>
          <p:nvPr/>
        </p:nvSpPr>
        <p:spPr>
          <a:xfrm>
            <a:off x="4472908" y="2551814"/>
            <a:ext cx="420414" cy="51500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3" name="그래픽 12" descr="데이터베이스 윤곽선">
            <a:extLst>
              <a:ext uri="{FF2B5EF4-FFF2-40B4-BE49-F238E27FC236}">
                <a16:creationId xmlns:a16="http://schemas.microsoft.com/office/drawing/2014/main" id="{D0B30882-C1B2-5A4F-B396-42EDE7F205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70011" y="1611490"/>
            <a:ext cx="914400" cy="914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9A5063-1E93-C141-BBE8-E7E57E173B57}"/>
              </a:ext>
            </a:extLst>
          </p:cNvPr>
          <p:cNvSpPr txBox="1"/>
          <p:nvPr/>
        </p:nvSpPr>
        <p:spPr>
          <a:xfrm>
            <a:off x="3696452" y="916763"/>
            <a:ext cx="210025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/>
              <a:t>서버는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‘/product-</a:t>
            </a:r>
            <a:r>
              <a:rPr kumimoji="1" lang="en-US" altLang="ko-KR" sz="1400" dirty="0" err="1"/>
              <a:t>list.txt</a:t>
            </a:r>
            <a:r>
              <a:rPr kumimoji="1" lang="en-US" altLang="ko-KR" sz="1400" dirty="0"/>
              <a:t>’</a:t>
            </a:r>
          </a:p>
          <a:p>
            <a:r>
              <a:rPr kumimoji="1" lang="ko-KR" altLang="en-US" sz="1400" dirty="0"/>
              <a:t>리소스를 갱신</a:t>
            </a:r>
            <a:r>
              <a:rPr kumimoji="1" lang="en-US" altLang="ko-KR" sz="1400" dirty="0"/>
              <a:t>/</a:t>
            </a:r>
            <a:r>
              <a:rPr kumimoji="1" lang="ko-KR" altLang="en-US" sz="1400" dirty="0"/>
              <a:t>생성하고</a:t>
            </a:r>
            <a:endParaRPr kumimoji="1" lang="en-US" altLang="ko-KR" sz="1400" dirty="0"/>
          </a:p>
          <a:p>
            <a:r>
              <a:rPr kumimoji="1" lang="ko-KR" altLang="en-US" sz="1400" dirty="0"/>
              <a:t>디스크에 저장한다</a:t>
            </a:r>
            <a:r>
              <a:rPr kumimoji="1" lang="en-US" altLang="ko-KR" sz="1400" dirty="0"/>
              <a:t>.</a:t>
            </a:r>
            <a:endParaRPr kumimoji="1" lang="ko-Kore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45239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3.3.5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POST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 입력 데이터를 전송한다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marL="0" lvl="2" indent="0">
              <a:buNone/>
            </a:pPr>
            <a:endParaRPr kumimoji="1" lang="en-US" altLang="ko-KR" sz="1200" dirty="0">
              <a:solidFill>
                <a:schemeClr val="tx2"/>
              </a:solidFill>
            </a:endParaRP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HTML</a:t>
            </a:r>
            <a:r>
              <a:rPr kumimoji="1" lang="ko-KR" altLang="en-US" sz="1400" dirty="0">
                <a:solidFill>
                  <a:schemeClr val="tx2"/>
                </a:solidFill>
              </a:rPr>
              <a:t>의 </a:t>
            </a:r>
            <a:r>
              <a:rPr kumimoji="1" lang="en-US" altLang="ko-KR" sz="1400" dirty="0">
                <a:solidFill>
                  <a:schemeClr val="tx2"/>
                </a:solidFill>
              </a:rPr>
              <a:t>Form</a:t>
            </a:r>
            <a:r>
              <a:rPr kumimoji="1" lang="ko-KR" altLang="en-US" sz="1400" dirty="0">
                <a:solidFill>
                  <a:schemeClr val="tx2"/>
                </a:solidFill>
              </a:rPr>
              <a:t>을 지원하기 위해 흔히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6BD57F2-4EEB-F645-9C47-7E8BEF14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16" y="1834561"/>
            <a:ext cx="5138128" cy="468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0563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3.3.6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TRACE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클라이언트에게 자신의 요청이 서버에 도착했을 때 어떤 모습일지를 보여준다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 err="1">
                <a:solidFill>
                  <a:schemeClr val="tx2"/>
                </a:solidFill>
              </a:rPr>
              <a:t>루프백</a:t>
            </a:r>
            <a:r>
              <a:rPr kumimoji="1" lang="ko-KR" altLang="en-US" sz="1400" dirty="0">
                <a:solidFill>
                  <a:schemeClr val="tx2"/>
                </a:solidFill>
              </a:rPr>
              <a:t> 진단을 하여 요청 전송의 마지막 단계에 있는 서버가 자신이 받은 요청 메시지를 본문에 넣어 </a:t>
            </a:r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되돌려준다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ko-KR" altLang="en-US" sz="1400" dirty="0">
                <a:solidFill>
                  <a:schemeClr val="tx2"/>
                </a:solidFill>
              </a:rPr>
              <a:t>주로 진단을 위해 사용한다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클라이언트에서 최종 서버 사이의 경로에서 변화를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 </a:t>
            </a:r>
            <a:r>
              <a:rPr kumimoji="1" lang="ko-KR" altLang="en-US" sz="1400" dirty="0">
                <a:solidFill>
                  <a:schemeClr val="tx2"/>
                </a:solidFill>
              </a:rPr>
              <a:t>요청을 어떻게 처리할 지는 중간 애플리케이션이 결정한다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r>
              <a:rPr kumimoji="1" lang="en-US" altLang="ko-KR" sz="1400" dirty="0">
                <a:solidFill>
                  <a:schemeClr val="tx2"/>
                </a:solidFill>
              </a:rPr>
              <a:t>TRACE</a:t>
            </a:r>
            <a:r>
              <a:rPr kumimoji="1" lang="ko-KR" altLang="en-US" sz="1400" dirty="0">
                <a:solidFill>
                  <a:schemeClr val="tx2"/>
                </a:solidFill>
              </a:rPr>
              <a:t> 요청은 어떠한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엔터티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본문도 보낼 수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ED1331-0B03-CD4C-820E-3709CB5B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16" y="3205406"/>
            <a:ext cx="6463032" cy="347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685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3.3.7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OPTIONS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웹 서버에게 여러 가지 종류의 지원 범위에 대해 물어본다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특정 리소스에 대해 어떤 메서드가 지원되는지 확인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리소스에 실제로 접근하지 않고도 어떻게 접근하는 것이 최선인지 확인할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6" name="그림 5" descr="텍스트, 스크린샷, 영수증, 표지판이(가) 표시된 사진&#10;&#10;자동 생성된 설명">
            <a:extLst>
              <a:ext uri="{FF2B5EF4-FFF2-40B4-BE49-F238E27FC236}">
                <a16:creationId xmlns:a16="http://schemas.microsoft.com/office/drawing/2014/main" id="{59607148-1715-1D41-A275-459765166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525" y="3225184"/>
            <a:ext cx="8645611" cy="31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7492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3.3.8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DELETE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서버에게 요청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로 보낸 리소스를 삭제하도록 요청한다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클라이언트는 삭제가 수행되는 것을 보장하지 못한다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en-US" altLang="ko-KR" sz="1400" dirty="0">
                <a:solidFill>
                  <a:srgbClr val="FF0000"/>
                </a:solidFill>
              </a:rPr>
              <a:t>HTTP</a:t>
            </a:r>
            <a:r>
              <a:rPr kumimoji="1" lang="ko-KR" altLang="en-US" sz="1400" dirty="0">
                <a:solidFill>
                  <a:srgbClr val="FF0000"/>
                </a:solidFill>
              </a:rPr>
              <a:t> 명세는 서버가 클라이언트에 알리지 않고 요청을 무시하는 것을 허용한다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).</a:t>
            </a: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  <a:p>
            <a:pPr lvl="2"/>
            <a:endParaRPr kumimoji="1" lang="en-US" altLang="ko-KR" sz="1400" dirty="0">
              <a:solidFill>
                <a:schemeClr val="tx2"/>
              </a:solidFill>
            </a:endParaRPr>
          </a:p>
        </p:txBody>
      </p:sp>
      <p:pic>
        <p:nvPicPr>
          <p:cNvPr id="5" name="그림 4" descr="텍스트, 신문, 영수증, 표지판이(가) 표시된 사진&#10;&#10;자동 생성된 설명">
            <a:extLst>
              <a:ext uri="{FF2B5EF4-FFF2-40B4-BE49-F238E27FC236}">
                <a16:creationId xmlns:a16="http://schemas.microsoft.com/office/drawing/2014/main" id="{7A0BC540-F195-A74A-914C-A8D2398691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99"/>
          <a:stretch/>
        </p:blipFill>
        <p:spPr>
          <a:xfrm>
            <a:off x="1636169" y="2838360"/>
            <a:ext cx="8564292" cy="360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611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3.3.9</a:t>
            </a:r>
            <a:r>
              <a:rPr kumimoji="1" lang="ko-KR" altLang="en-US" dirty="0">
                <a:solidFill>
                  <a:schemeClr val="tx2"/>
                </a:solidFill>
              </a:rPr>
              <a:t> 확장 메서드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아무런 문제 없이 새로운 기능의 메서드를 추가할 수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확장 메서드는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의 명세에 정의되지 않은 메서드이다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서버가 관리하는 리소스에 대한 능력을 확장한다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안전한 확장 메서드가 담긴 메시지를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다운스트림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서버로 보내거나 그렇지 않으면 </a:t>
            </a:r>
            <a:r>
              <a:rPr kumimoji="1" lang="en-US" altLang="ko-KR" sz="1400" dirty="0">
                <a:solidFill>
                  <a:schemeClr val="tx2"/>
                </a:solidFill>
              </a:rPr>
              <a:t>501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Not Implemented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코드로 응답한다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5">
            <a:extLst>
              <a:ext uri="{FF2B5EF4-FFF2-40B4-BE49-F238E27FC236}">
                <a16:creationId xmlns:a16="http://schemas.microsoft.com/office/drawing/2014/main" id="{8878EFD5-C2CF-1247-9099-80A196D3FD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00265"/>
              </p:ext>
            </p:extLst>
          </p:nvPr>
        </p:nvGraphicFramePr>
        <p:xfrm>
          <a:off x="2875081" y="4135252"/>
          <a:ext cx="8128000" cy="200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6409">
                  <a:extLst>
                    <a:ext uri="{9D8B030D-6E8A-4147-A177-3AD203B41FA5}">
                      <a16:colId xmlns:a16="http://schemas.microsoft.com/office/drawing/2014/main" val="3478955419"/>
                    </a:ext>
                  </a:extLst>
                </a:gridCol>
                <a:gridCol w="6441591">
                  <a:extLst>
                    <a:ext uri="{9D8B030D-6E8A-4147-A177-3AD203B41FA5}">
                      <a16:colId xmlns:a16="http://schemas.microsoft.com/office/drawing/2014/main" val="9783992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메서드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3348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LOCK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리소스를 잠글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문서 편집 시 다른 사용자가 동시에 문서를 편집할 수 없도록 잠근다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208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MKCOL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사용자가 문서를 생성할 수 있게 해준다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12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COPY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복사한다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591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있는 리소스를 옮긴다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742287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C33B4AB-DCD9-8941-8F14-24A18B2D96AC}"/>
              </a:ext>
            </a:extLst>
          </p:cNvPr>
          <p:cNvSpPr txBox="1"/>
          <p:nvPr/>
        </p:nvSpPr>
        <p:spPr>
          <a:xfrm>
            <a:off x="2811251" y="3746407"/>
            <a:ext cx="629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WebDAV HTTP </a:t>
            </a:r>
            <a:r>
              <a:rPr kumimoji="1" lang="ko-KR" altLang="en-US" dirty="0"/>
              <a:t>확장</a:t>
            </a:r>
            <a:r>
              <a:rPr kumimoji="1" lang="en-US" altLang="ko-KR" dirty="0"/>
              <a:t> (</a:t>
            </a:r>
            <a:r>
              <a:rPr kumimoji="1" lang="en-US" altLang="ko-KR" dirty="0">
                <a:hlinkClick r:id="rId2"/>
              </a:rPr>
              <a:t>https://</a:t>
            </a:r>
            <a:r>
              <a:rPr kumimoji="1" lang="en-US" altLang="ko-KR" dirty="0" err="1">
                <a:hlinkClick r:id="rId2"/>
              </a:rPr>
              <a:t>ko.wikipedia.org</a:t>
            </a:r>
            <a:r>
              <a:rPr kumimoji="1" lang="en-US" altLang="ko-KR" dirty="0">
                <a:hlinkClick r:id="rId2"/>
              </a:rPr>
              <a:t>/wiki/WebDAV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4F74C-9951-DC44-83F5-53471E0581A4}"/>
              </a:ext>
            </a:extLst>
          </p:cNvPr>
          <p:cNvSpPr txBox="1"/>
          <p:nvPr/>
        </p:nvSpPr>
        <p:spPr>
          <a:xfrm>
            <a:off x="380893" y="6242448"/>
            <a:ext cx="8486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ko-Kore-KR" dirty="0">
                <a:solidFill>
                  <a:srgbClr val="FF0000"/>
                </a:solidFill>
              </a:rPr>
              <a:t>* WebDAV (Web Distributed Authoring and Versioning, </a:t>
            </a:r>
            <a:r>
              <a:rPr lang="ko-KR" altLang="en-US" dirty="0">
                <a:solidFill>
                  <a:srgbClr val="FF0000"/>
                </a:solidFill>
              </a:rPr>
              <a:t>웹 분산 저작 및 버전 관리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kumimoji="1" lang="ko-Kore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7812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2086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81CC2FD-F5D2-4415-8486-46858CC42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Right Triangle 11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1063619-981B-4E62-A26E-E345BB3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7290211" y="0"/>
            <a:ext cx="4039677" cy="1269438"/>
          </a:xfrm>
          <a:custGeom>
            <a:avLst/>
            <a:gdLst>
              <a:gd name="connsiteX0" fmla="*/ 2019838 w 4039677"/>
              <a:gd name="connsiteY0" fmla="*/ 0 h 1269438"/>
              <a:gd name="connsiteX1" fmla="*/ 3994238 w 4039677"/>
              <a:gd name="connsiteY1" fmla="*/ 1175114 h 1269438"/>
              <a:gd name="connsiteX2" fmla="*/ 4039677 w 4039677"/>
              <a:gd name="connsiteY2" fmla="*/ 1269438 h 1269438"/>
              <a:gd name="connsiteX3" fmla="*/ 3004689 w 4039677"/>
              <a:gd name="connsiteY3" fmla="*/ 1269438 h 1269438"/>
              <a:gd name="connsiteX4" fmla="*/ 3000461 w 4039677"/>
              <a:gd name="connsiteY4" fmla="*/ 1264787 h 1269438"/>
              <a:gd name="connsiteX5" fmla="*/ 2019838 w 4039677"/>
              <a:gd name="connsiteY5" fmla="*/ 858599 h 1269438"/>
              <a:gd name="connsiteX6" fmla="*/ 1039216 w 4039677"/>
              <a:gd name="connsiteY6" fmla="*/ 1264787 h 1269438"/>
              <a:gd name="connsiteX7" fmla="*/ 1034988 w 4039677"/>
              <a:gd name="connsiteY7" fmla="*/ 1269438 h 1269438"/>
              <a:gd name="connsiteX8" fmla="*/ 0 w 4039677"/>
              <a:gd name="connsiteY8" fmla="*/ 1269438 h 1269438"/>
              <a:gd name="connsiteX9" fmla="*/ 45438 w 4039677"/>
              <a:gd name="connsiteY9" fmla="*/ 1175114 h 1269438"/>
              <a:gd name="connsiteX10" fmla="*/ 2019838 w 4039677"/>
              <a:gd name="connsiteY10" fmla="*/ 0 h 1269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39677" h="1269438">
                <a:moveTo>
                  <a:pt x="2019838" y="0"/>
                </a:moveTo>
                <a:cubicBezTo>
                  <a:pt x="2872410" y="0"/>
                  <a:pt x="3614002" y="475164"/>
                  <a:pt x="3994238" y="1175114"/>
                </a:cubicBezTo>
                <a:lnTo>
                  <a:pt x="4039677" y="1269438"/>
                </a:lnTo>
                <a:lnTo>
                  <a:pt x="3004689" y="1269438"/>
                </a:lnTo>
                <a:lnTo>
                  <a:pt x="3000461" y="1264787"/>
                </a:lnTo>
                <a:cubicBezTo>
                  <a:pt x="2749498" y="1013823"/>
                  <a:pt x="2402795" y="858599"/>
                  <a:pt x="2019838" y="858599"/>
                </a:cubicBezTo>
                <a:cubicBezTo>
                  <a:pt x="1636881" y="858599"/>
                  <a:pt x="1290179" y="1013823"/>
                  <a:pt x="1039216" y="1264787"/>
                </a:cubicBezTo>
                <a:lnTo>
                  <a:pt x="1034988" y="1269438"/>
                </a:lnTo>
                <a:lnTo>
                  <a:pt x="0" y="1269438"/>
                </a:lnTo>
                <a:lnTo>
                  <a:pt x="45438" y="1175114"/>
                </a:lnTo>
                <a:cubicBezTo>
                  <a:pt x="425674" y="475164"/>
                  <a:pt x="1167266" y="0"/>
                  <a:pt x="2019838" y="0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28907"/>
            <a:ext cx="10754527" cy="867672"/>
          </a:xfrm>
        </p:spPr>
        <p:txBody>
          <a:bodyPr anchor="b">
            <a:normAutofit fontScale="90000"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95696"/>
            <a:ext cx="10732311" cy="3914823"/>
          </a:xfrm>
        </p:spPr>
        <p:txBody>
          <a:bodyPr anchor="t">
            <a:normAutofit/>
          </a:bodyPr>
          <a:lstStyle/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46" name="내용 개체 틀 2">
            <a:extLst>
              <a:ext uri="{FF2B5EF4-FFF2-40B4-BE49-F238E27FC236}">
                <a16:creationId xmlns:a16="http://schemas.microsoft.com/office/drawing/2014/main" id="{F3E17712-C1BA-1342-8848-58ED8B391498}"/>
              </a:ext>
            </a:extLst>
          </p:cNvPr>
          <p:cNvSpPr txBox="1">
            <a:spLocks/>
          </p:cNvSpPr>
          <p:nvPr/>
        </p:nvSpPr>
        <p:spPr>
          <a:xfrm>
            <a:off x="609600" y="2048096"/>
            <a:ext cx="10732311" cy="3914823"/>
          </a:xfrm>
          <a:prstGeom prst="rect">
            <a:avLst/>
          </a:prstGeom>
        </p:spPr>
        <p:txBody>
          <a:bodyPr lIns="109728" tIns="109728" rIns="109728" bIns="9144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4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20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8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 marL="2286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bg1"/>
              </a:buClr>
              <a:buSzPct val="75000"/>
              <a:buFont typeface="Arial" panose="020B0604020202020204" pitchFamily="34" charset="0"/>
              <a:buChar char="•"/>
              <a:defRPr sz="1600" kern="1200" spc="3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ko-KR" altLang="en-US" dirty="0">
                <a:solidFill>
                  <a:schemeClr val="tx2"/>
                </a:solidFill>
              </a:rPr>
              <a:t>클라이언트에서 트랜잭션을 이해할 수 있는 쉬운 방법을 제공</a:t>
            </a:r>
            <a:endParaRPr kumimoji="1" lang="en-US" altLang="ko-KR" dirty="0">
              <a:solidFill>
                <a:schemeClr val="tx2"/>
              </a:solidFill>
            </a:endParaRPr>
          </a:p>
          <a:p>
            <a:endParaRPr kumimoji="1" lang="en-US" altLang="ko-KR" dirty="0">
              <a:solidFill>
                <a:schemeClr val="tx2"/>
              </a:solidFill>
            </a:endParaRPr>
          </a:p>
          <a:p>
            <a:r>
              <a:rPr kumimoji="1" lang="ko-KR" altLang="en-US" dirty="0">
                <a:solidFill>
                  <a:schemeClr val="tx2"/>
                </a:solidFill>
              </a:rPr>
              <a:t>사유 구절에 대한 가이드는 없음</a:t>
            </a:r>
            <a:endParaRPr kumimoji="1" lang="en-US" altLang="ko-Kore-KR" dirty="0">
              <a:solidFill>
                <a:schemeClr val="tx2"/>
              </a:solidFill>
            </a:endParaRPr>
          </a:p>
          <a:p>
            <a:endParaRPr kumimoji="1" lang="ko-Kore-KR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5610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에서 도입된 코드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코드의 경우 클라이언트 애플리케이션이 서버에 본문을 전송하기 전에 서버가 그 본문을 받아들일지 확인하고자 할 때 그 확인 작업을 최적화 하기 위한 코드로 혼란의 여지가 있다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5" name="표 7">
            <a:extLst>
              <a:ext uri="{FF2B5EF4-FFF2-40B4-BE49-F238E27FC236}">
                <a16:creationId xmlns:a16="http://schemas.microsoft.com/office/drawing/2014/main" id="{D55FCA12-5B9E-FC45-9A87-A6520873CE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4364809"/>
              </p:ext>
            </p:extLst>
          </p:nvPr>
        </p:nvGraphicFramePr>
        <p:xfrm>
          <a:off x="3063037" y="4451543"/>
          <a:ext cx="8127999" cy="1620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5605">
                  <a:extLst>
                    <a:ext uri="{9D8B030D-6E8A-4147-A177-3AD203B41FA5}">
                      <a16:colId xmlns:a16="http://schemas.microsoft.com/office/drawing/2014/main" val="3811421453"/>
                    </a:ext>
                  </a:extLst>
                </a:gridCol>
                <a:gridCol w="1250731">
                  <a:extLst>
                    <a:ext uri="{9D8B030D-6E8A-4147-A177-3AD203B41FA5}">
                      <a16:colId xmlns:a16="http://schemas.microsoft.com/office/drawing/2014/main" val="3055644378"/>
                    </a:ext>
                  </a:extLst>
                </a:gridCol>
                <a:gridCol w="5631663">
                  <a:extLst>
                    <a:ext uri="{9D8B030D-6E8A-4147-A177-3AD203B41FA5}">
                      <a16:colId xmlns:a16="http://schemas.microsoft.com/office/drawing/2014/main" val="37718262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90192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Continue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요청의</a:t>
                      </a:r>
                      <a:r>
                        <a:rPr lang="ko-KR" altLang="en-US" sz="1400" dirty="0"/>
                        <a:t> 시작 부분 일부가 받아들여졌으며 클라이언트는 나머지를 계속 이어서 보내야 함을 의미한다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이것을 보낸 후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서버는 반드시 요청을 받아 응답해야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5685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1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Switching Protocols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</a:t>
                      </a:r>
                      <a:r>
                        <a:rPr lang="en-US" altLang="ko-KR" sz="1400" dirty="0"/>
                        <a:t>Upgrade</a:t>
                      </a:r>
                      <a:r>
                        <a:rPr lang="ko-KR" altLang="en-US" sz="1400" dirty="0"/>
                        <a:t> 헤더에 나열한 것 중 하나로 서버가 프로토콜을 바꾸었음을 의미한다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988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7920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클라이언트와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클라이언트에서 본문을 서버에 보내고자 하고 그 전에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받기 위해서는 헤더에 값이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인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항목을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본문을 보내지 않으려고 하는 경우에는 이 헤더 항목을 포함하면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애플리케이션은 서버가 다루거나 사용할 수 없는 큰 본문을 서버에 보내지 않으려는 목적으로만 사용해야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보낸 후 막연히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응답을 기다려서는 안되고 약간의 타임아웃 후 본문을 그냥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클라이언트 개발자는 예상치 못한 </a:t>
            </a:r>
            <a:r>
              <a:rPr kumimoji="1" lang="en-US" altLang="ko-KR" sz="1400" dirty="0">
                <a:solidFill>
                  <a:schemeClr val="tx2"/>
                </a:solidFill>
              </a:rPr>
              <a:t>100 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응답에도 대비해야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535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ore-KR" dirty="0">
                <a:solidFill>
                  <a:schemeClr val="tx2"/>
                </a:solidFill>
              </a:rPr>
              <a:t>1</a:t>
            </a:r>
            <a:r>
              <a:rPr kumimoji="1" lang="en-US" altLang="ko-KR" dirty="0">
                <a:solidFill>
                  <a:schemeClr val="tx2"/>
                </a:solidFill>
              </a:rPr>
              <a:t>.3.3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URL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en-US" altLang="ko-Kore-KR" sz="1400" dirty="0">
                <a:solidFill>
                  <a:schemeClr val="tx2"/>
                </a:solidFill>
              </a:rPr>
              <a:t>URL(uniform resource locator) : </a:t>
            </a:r>
            <a:r>
              <a:rPr kumimoji="1" lang="ko-KR" altLang="en-US" sz="1400" dirty="0">
                <a:solidFill>
                  <a:schemeClr val="tx2"/>
                </a:solidFill>
              </a:rPr>
              <a:t>통합 자원 지시자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특정 서버의 한 리소스에 대한 구체적인 위치를 서술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프로토콜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스킴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scheme)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서버의 인터넷 주소 </a:t>
            </a:r>
            <a:r>
              <a:rPr kumimoji="1" lang="en-US" altLang="ko-KR" sz="1400" dirty="0">
                <a:solidFill>
                  <a:schemeClr val="tx2"/>
                </a:solidFill>
              </a:rPr>
              <a:t>+</a:t>
            </a:r>
            <a:r>
              <a:rPr kumimoji="1" lang="ko-KR" altLang="en-US" sz="1400" dirty="0">
                <a:solidFill>
                  <a:schemeClr val="tx2"/>
                </a:solidFill>
              </a:rPr>
              <a:t> 리소스 경로와 이름으로 구성된다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예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rgbClr val="00B050"/>
                </a:solidFill>
              </a:rPr>
              <a:t>http://</a:t>
            </a:r>
            <a:r>
              <a:rPr kumimoji="1" lang="en-US" altLang="ko-KR" sz="1400" dirty="0">
                <a:solidFill>
                  <a:srgbClr val="FF8C17"/>
                </a:solidFill>
              </a:rPr>
              <a:t>www.joes-hardware.com</a:t>
            </a:r>
            <a:r>
              <a:rPr kumimoji="1" lang="en-US" altLang="ko-KR" sz="1400" dirty="0">
                <a:solidFill>
                  <a:srgbClr val="0070C0"/>
                </a:solidFill>
              </a:rPr>
              <a:t>/specials/saw-blade.gif</a:t>
            </a: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endParaRPr kumimoji="1" lang="en-US" altLang="ko-Kore-KR" sz="1400" dirty="0">
              <a:solidFill>
                <a:srgbClr val="0070C0"/>
              </a:solidFill>
            </a:endParaRPr>
          </a:p>
          <a:p>
            <a:pPr lvl="1"/>
            <a:r>
              <a:rPr kumimoji="1" lang="ko-KR" altLang="en-US" sz="1400" dirty="0">
                <a:solidFill>
                  <a:srgbClr val="002060"/>
                </a:solidFill>
              </a:rPr>
              <a:t>오늘날의 대부분의 </a:t>
            </a:r>
            <a:r>
              <a:rPr kumimoji="1" lang="en-US" altLang="ko-Kore-KR" sz="1400" dirty="0">
                <a:solidFill>
                  <a:srgbClr val="002060"/>
                </a:solidFill>
              </a:rPr>
              <a:t>URI</a:t>
            </a:r>
            <a:r>
              <a:rPr kumimoji="1" lang="ko-KR" altLang="en-US" sz="1400" dirty="0">
                <a:solidFill>
                  <a:srgbClr val="002060"/>
                </a:solidFill>
              </a:rPr>
              <a:t>는 </a:t>
            </a:r>
            <a:r>
              <a:rPr kumimoji="1" lang="en-US" altLang="ko-KR" sz="1400" dirty="0">
                <a:solidFill>
                  <a:srgbClr val="002060"/>
                </a:solidFill>
              </a:rPr>
              <a:t>URL</a:t>
            </a:r>
            <a:r>
              <a:rPr kumimoji="1" lang="ko-KR" altLang="en-US" sz="1400" dirty="0">
                <a:solidFill>
                  <a:srgbClr val="002060"/>
                </a:solidFill>
              </a:rPr>
              <a:t>이다</a:t>
            </a:r>
            <a:r>
              <a:rPr kumimoji="1" lang="en-US" altLang="ko-KR" sz="1400" dirty="0">
                <a:solidFill>
                  <a:srgbClr val="002060"/>
                </a:solidFill>
              </a:rPr>
              <a:t>.</a:t>
            </a:r>
            <a:endParaRPr kumimoji="1" lang="en-US" altLang="ko-Kore-KR" sz="1400" dirty="0">
              <a:solidFill>
                <a:srgbClr val="002060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72688E6-6495-7B47-8B4A-7B931C49AD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848131"/>
              </p:ext>
            </p:extLst>
          </p:nvPr>
        </p:nvGraphicFramePr>
        <p:xfrm>
          <a:off x="5749158" y="3055887"/>
          <a:ext cx="5402528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1264">
                  <a:extLst>
                    <a:ext uri="{9D8B030D-6E8A-4147-A177-3AD203B41FA5}">
                      <a16:colId xmlns:a16="http://schemas.microsoft.com/office/drawing/2014/main" val="3679467280"/>
                    </a:ext>
                  </a:extLst>
                </a:gridCol>
                <a:gridCol w="2701264">
                  <a:extLst>
                    <a:ext uri="{9D8B030D-6E8A-4147-A177-3AD203B41FA5}">
                      <a16:colId xmlns:a16="http://schemas.microsoft.com/office/drawing/2014/main" val="2255380121"/>
                    </a:ext>
                  </a:extLst>
                </a:gridCol>
              </a:tblGrid>
              <a:tr h="247072">
                <a:tc>
                  <a:txBody>
                    <a:bodyPr/>
                    <a:lstStyle/>
                    <a:p>
                      <a:r>
                        <a:rPr lang="en-US" altLang="ko-Kore-KR" dirty="0"/>
                        <a:t>URL</a:t>
                      </a:r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618866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www.orilly.com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index.html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오라일리</a:t>
                      </a:r>
                      <a:r>
                        <a:rPr lang="ko-KR" altLang="en-US" sz="1200" dirty="0"/>
                        <a:t> 출판사의 홈페이지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754049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www.yahoo.com</a:t>
                      </a:r>
                      <a:r>
                        <a:rPr lang="en-US" altLang="ko-Kore-KR" sz="1200" dirty="0"/>
                        <a:t>/images/</a:t>
                      </a:r>
                      <a:r>
                        <a:rPr lang="en-US" altLang="ko-Kore-KR" sz="1200" dirty="0" err="1"/>
                        <a:t>logo.gif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dirty="0"/>
                        <a:t>야후</a:t>
                      </a:r>
                      <a:r>
                        <a:rPr lang="ko-KR" altLang="en-US" sz="1200" dirty="0"/>
                        <a:t> 웹사이트 로고의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504059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http://</a:t>
                      </a:r>
                      <a:r>
                        <a:rPr lang="en-US" altLang="ko-Kore-KR" sz="1200" dirty="0" err="1"/>
                        <a:t>www.joes-hardware.com</a:t>
                      </a:r>
                      <a:r>
                        <a:rPr lang="en-US" altLang="ko-Kore-KR" sz="1200" dirty="0"/>
                        <a:t>/</a:t>
                      </a:r>
                      <a:r>
                        <a:rPr lang="en-US" altLang="ko-Kore-KR" sz="1200" dirty="0" err="1"/>
                        <a:t>inventory-check.cgi?item</a:t>
                      </a:r>
                      <a:r>
                        <a:rPr lang="en-US" altLang="ko-Kore-KR" sz="1200" dirty="0"/>
                        <a:t>=12731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물품 </a:t>
                      </a:r>
                      <a:r>
                        <a:rPr lang="en-US" altLang="ko-KR" sz="1200" dirty="0"/>
                        <a:t>#12731</a:t>
                      </a:r>
                      <a:r>
                        <a:rPr lang="ko-KR" altLang="en-US" sz="1200" dirty="0"/>
                        <a:t>의 재고가 있는지 확인하는 프로그램에 대한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8127173"/>
                  </a:ext>
                </a:extLst>
              </a:tr>
              <a:tr h="247072">
                <a:tc>
                  <a:txBody>
                    <a:bodyPr/>
                    <a:lstStyle/>
                    <a:p>
                      <a:r>
                        <a:rPr lang="en-US" altLang="ko-Kore-KR" sz="1200" dirty="0"/>
                        <a:t>ftp://joe:tools4u@ftp.joes-hardware.com/locking-</a:t>
                      </a:r>
                      <a:r>
                        <a:rPr lang="en-US" altLang="ko-Kore-KR" sz="1200" dirty="0" err="1"/>
                        <a:t>pliers.gif</a:t>
                      </a:r>
                      <a:endParaRPr lang="ko-Kore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200" dirty="0"/>
                        <a:t>비밀번호로 보호되는 </a:t>
                      </a:r>
                      <a:r>
                        <a:rPr lang="en-US" altLang="ko-KR" sz="1200" dirty="0"/>
                        <a:t>FTP</a:t>
                      </a:r>
                      <a:r>
                        <a:rPr lang="ko-KR" altLang="en-US" sz="1200" dirty="0" err="1"/>
                        <a:t>를</a:t>
                      </a:r>
                      <a:r>
                        <a:rPr lang="ko-KR" altLang="en-US" sz="1200" dirty="0"/>
                        <a:t> 통해 </a:t>
                      </a:r>
                      <a:r>
                        <a:rPr lang="en-US" altLang="ko-KR" sz="1200" dirty="0"/>
                        <a:t>locking-</a:t>
                      </a:r>
                      <a:r>
                        <a:rPr lang="en-US" altLang="ko-KR" sz="1200" dirty="0" err="1"/>
                        <a:t>pliers.gif</a:t>
                      </a:r>
                      <a:r>
                        <a:rPr lang="ko-KR" altLang="en-US" sz="1200" dirty="0"/>
                        <a:t> 이미지 파일에 접근하는 </a:t>
                      </a:r>
                      <a:r>
                        <a:rPr lang="en-US" altLang="ko-KR" sz="1200" dirty="0"/>
                        <a:t>URL</a:t>
                      </a:r>
                      <a:endParaRPr lang="ko-Kore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427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74564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>
                <a:solidFill>
                  <a:schemeClr val="tx2"/>
                </a:solidFill>
              </a:rPr>
              <a:t>서버와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 또는 에러 코드로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예상하지 않은 클라이언트에게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기회를 갖기 전에 본문의 일부 혹은 전체를 수신하였다면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보낼 필요가 없다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r>
              <a:rPr kumimoji="1" lang="ko-KR" altLang="en-US" sz="1400" dirty="0">
                <a:solidFill>
                  <a:schemeClr val="tx2"/>
                </a:solidFill>
              </a:rPr>
              <a:t> 다만 본문을 다 읽은 후 요청에 대한 최종 응답은 보내야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받을 것을 의도한 요청을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받고난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상태에서 본문을 읽기 전에 요청을 끝내기로 했다면</a:t>
            </a:r>
            <a:r>
              <a:rPr kumimoji="1" lang="en-US" altLang="ko-KR" sz="1400" dirty="0">
                <a:solidFill>
                  <a:schemeClr val="tx2"/>
                </a:solidFill>
              </a:rPr>
              <a:t>(</a:t>
            </a:r>
            <a:r>
              <a:rPr kumimoji="1" lang="ko-KR" altLang="en-US" sz="1400" dirty="0">
                <a:solidFill>
                  <a:schemeClr val="tx2"/>
                </a:solidFill>
              </a:rPr>
              <a:t>에러 등의 이유</a:t>
            </a:r>
            <a:r>
              <a:rPr kumimoji="1" lang="en-US" altLang="ko-KR" sz="1400" dirty="0">
                <a:solidFill>
                  <a:schemeClr val="tx2"/>
                </a:solidFill>
              </a:rPr>
              <a:t>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서버는 그냥 응답을 보내고 연결을 닫아서는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339570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3.4.1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100~199: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정보성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b="1" dirty="0" err="1">
                <a:solidFill>
                  <a:schemeClr val="tx2"/>
                </a:solidFill>
              </a:rPr>
              <a:t>프락시와</a:t>
            </a:r>
            <a:r>
              <a:rPr kumimoji="1" lang="ko-KR" altLang="en-US" sz="1400" b="1" dirty="0">
                <a:solidFill>
                  <a:schemeClr val="tx2"/>
                </a:solidFill>
              </a:rPr>
              <a:t> </a:t>
            </a:r>
            <a:r>
              <a:rPr kumimoji="1" lang="en-US" altLang="ko-KR" sz="1400" b="1" dirty="0">
                <a:solidFill>
                  <a:schemeClr val="tx2"/>
                </a:solidFill>
              </a:rPr>
              <a:t>100 Continue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헤더가 포함된 요청을 받는다면 아래 몇가지 동작을 수행해야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</a:t>
            </a:r>
            <a:r>
              <a:rPr kumimoji="1" lang="en-US" altLang="ko-KR" sz="1400" dirty="0">
                <a:solidFill>
                  <a:schemeClr val="tx2"/>
                </a:solidFill>
              </a:rPr>
              <a:t>(next-hop)</a:t>
            </a:r>
            <a:r>
              <a:rPr kumimoji="1" lang="ko-KR" altLang="en-US" sz="1400" dirty="0">
                <a:solidFill>
                  <a:schemeClr val="tx2"/>
                </a:solidFill>
              </a:rPr>
              <a:t>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따르거나 혹은 어떤 버전을 따르는지 모른다면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포함하여 요청을 다음으로 전달한다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다음 홉의 서버가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HTTP/1.1</a:t>
            </a:r>
            <a:r>
              <a:rPr kumimoji="1" lang="ko-KR" altLang="en-US" sz="1400" dirty="0">
                <a:solidFill>
                  <a:schemeClr val="tx2"/>
                </a:solidFill>
              </a:rPr>
              <a:t>보다 이전 버전이라면 </a:t>
            </a:r>
            <a:r>
              <a:rPr kumimoji="1" lang="en-US" altLang="ko-KR" sz="1400" dirty="0">
                <a:solidFill>
                  <a:schemeClr val="tx2"/>
                </a:solidFill>
              </a:rPr>
              <a:t>417 Expectation Failed</a:t>
            </a:r>
            <a:r>
              <a:rPr kumimoji="1" lang="ko-KR" altLang="en-US" sz="1400" dirty="0">
                <a:solidFill>
                  <a:schemeClr val="tx2"/>
                </a:solidFill>
              </a:rPr>
              <a:t> 에러로 응답해야 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>
                <a:solidFill>
                  <a:schemeClr val="tx2"/>
                </a:solidFill>
              </a:rPr>
              <a:t>만약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HTTP/1.0</a:t>
            </a:r>
            <a:r>
              <a:rPr kumimoji="1" lang="ko-KR" altLang="en-US" sz="1400" dirty="0">
                <a:solidFill>
                  <a:schemeClr val="tx2"/>
                </a:solidFill>
              </a:rPr>
              <a:t>을 따르는 클라이언트를 대신하여 </a:t>
            </a:r>
            <a:r>
              <a:rPr kumimoji="1" lang="en-US" altLang="ko-KR" sz="1400" dirty="0">
                <a:solidFill>
                  <a:schemeClr val="tx2"/>
                </a:solidFill>
              </a:rPr>
              <a:t>Expect</a:t>
            </a:r>
            <a:r>
              <a:rPr kumimoji="1" lang="ko-KR" altLang="en-US" sz="1400" dirty="0">
                <a:solidFill>
                  <a:schemeClr val="tx2"/>
                </a:solidFill>
              </a:rPr>
              <a:t> 헤더를 요청에 포함시키기로 했다면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프락시는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 응답을 클라이언트에 전달해서는 안된다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br>
              <a:rPr kumimoji="1" lang="en-US" altLang="ko-KR" sz="1400" dirty="0">
                <a:solidFill>
                  <a:schemeClr val="tx2"/>
                </a:solidFill>
              </a:rPr>
            </a:br>
            <a:br>
              <a:rPr kumimoji="1" lang="en-US" altLang="ko-KR" sz="1400" dirty="0">
                <a:solidFill>
                  <a:schemeClr val="tx2"/>
                </a:solidFill>
              </a:rPr>
            </a:br>
            <a:r>
              <a:rPr kumimoji="1" lang="ko-KR" altLang="en-US" sz="1400" dirty="0" err="1">
                <a:solidFill>
                  <a:schemeClr val="tx2"/>
                </a:solidFill>
              </a:rPr>
              <a:t>프락시가</a:t>
            </a:r>
            <a:r>
              <a:rPr kumimoji="1" lang="ko-KR" altLang="en-US" sz="1400" dirty="0">
                <a:solidFill>
                  <a:schemeClr val="tx2"/>
                </a:solidFill>
              </a:rPr>
              <a:t> 다음 홉 서버들에 대한 상태 몇 가지와 그들이 지원하는 </a:t>
            </a:r>
            <a:r>
              <a:rPr kumimoji="1" lang="en-US" altLang="ko-KR" sz="1400" dirty="0">
                <a:solidFill>
                  <a:schemeClr val="tx2"/>
                </a:solidFill>
              </a:rPr>
              <a:t>HTTP </a:t>
            </a:r>
            <a:r>
              <a:rPr kumimoji="1" lang="ko-KR" altLang="en-US" sz="1400" dirty="0">
                <a:solidFill>
                  <a:schemeClr val="tx2"/>
                </a:solidFill>
              </a:rPr>
              <a:t>버전을 </a:t>
            </a:r>
            <a:r>
              <a:rPr kumimoji="1" lang="ko-KR" altLang="en-US" sz="1400" dirty="0" err="1">
                <a:solidFill>
                  <a:schemeClr val="tx2"/>
                </a:solidFill>
              </a:rPr>
              <a:t>기억해둔다면</a:t>
            </a:r>
            <a:r>
              <a:rPr kumimoji="1" lang="ko-KR" altLang="en-US" sz="1400" dirty="0">
                <a:solidFill>
                  <a:schemeClr val="tx2"/>
                </a:solidFill>
              </a:rPr>
              <a:t> </a:t>
            </a:r>
            <a:r>
              <a:rPr kumimoji="1" lang="en-US" altLang="ko-KR" sz="1400" dirty="0">
                <a:solidFill>
                  <a:schemeClr val="tx2"/>
                </a:solidFill>
              </a:rPr>
              <a:t>100-continue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응답을 기대한 요청을 더 잘 다룰 수 있을 것이다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104480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3.4.2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200~299: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성공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성공에 대한 상태 코드로 각각 다른 종류의 요청에 대한 성공 코드가 별도로 존재한다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40ECF5E5-184A-5F4C-A187-EF7EC95ECB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882073"/>
              </p:ext>
            </p:extLst>
          </p:nvPr>
        </p:nvGraphicFramePr>
        <p:xfrm>
          <a:off x="457201" y="2310248"/>
          <a:ext cx="11429996" cy="398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2413">
                  <a:extLst>
                    <a:ext uri="{9D8B030D-6E8A-4147-A177-3AD203B41FA5}">
                      <a16:colId xmlns:a16="http://schemas.microsoft.com/office/drawing/2014/main" val="3090515877"/>
                    </a:ext>
                  </a:extLst>
                </a:gridCol>
                <a:gridCol w="1849820">
                  <a:extLst>
                    <a:ext uri="{9D8B030D-6E8A-4147-A177-3AD203B41FA5}">
                      <a16:colId xmlns:a16="http://schemas.microsoft.com/office/drawing/2014/main" val="3739511794"/>
                    </a:ext>
                  </a:extLst>
                </a:gridCol>
                <a:gridCol w="8397763">
                  <a:extLst>
                    <a:ext uri="{9D8B030D-6E8A-4147-A177-3AD203B41FA5}">
                      <a16:colId xmlns:a16="http://schemas.microsoft.com/office/drawing/2014/main" val="13023044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7074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OK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요청은 정상이고 </a:t>
                      </a:r>
                      <a:r>
                        <a:rPr lang="ko-KR" altLang="en-US" sz="1400" dirty="0" err="1"/>
                        <a:t>엔터티</a:t>
                      </a:r>
                      <a:r>
                        <a:rPr lang="ko-KR" altLang="en-US" sz="1400" dirty="0"/>
                        <a:t> 본문은 요청된 리소스를 포함하고 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2342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Created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서버에</a:t>
                      </a:r>
                      <a:r>
                        <a:rPr lang="ko-KR" altLang="en-US" sz="1400" dirty="0"/>
                        <a:t> 개체를 생성하라는 요청</a:t>
                      </a:r>
                      <a:r>
                        <a:rPr lang="en-US" altLang="ko-KR" sz="1400" dirty="0"/>
                        <a:t>(PUT)</a:t>
                      </a:r>
                      <a:r>
                        <a:rPr lang="ko-KR" altLang="en-US" sz="1400" dirty="0"/>
                        <a:t>을 위한 것으로 응답은 생성된 리소스에 대한 최대한 구체적인 참조가 담긴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헤더와 함께 그 리소스를 참조할 수 있는 여러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본문에 포함해야 한다</a:t>
                      </a:r>
                      <a:r>
                        <a:rPr lang="en-US" altLang="ko-KR" sz="1400" dirty="0"/>
                        <a:t>.</a:t>
                      </a:r>
                    </a:p>
                    <a:p>
                      <a:r>
                        <a:rPr lang="ko-KR" altLang="en-US" sz="1400" dirty="0"/>
                        <a:t>서버는 상태 코드를 보내기 전에 반드시 개체를 생성해야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5292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Accepted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요청은</a:t>
                      </a:r>
                      <a:r>
                        <a:rPr lang="ko-KR" altLang="en-US" sz="1400" dirty="0"/>
                        <a:t> 받아들여졌으나 아직 서버가 아무런 동작을 하지 않음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서버가 요청을 처리를 </a:t>
                      </a:r>
                      <a:r>
                        <a:rPr lang="ko-KR" altLang="en-US" sz="1400" dirty="0" err="1"/>
                        <a:t>완료할지에</a:t>
                      </a:r>
                      <a:r>
                        <a:rPr lang="ko-KR" altLang="en-US" sz="1400" dirty="0"/>
                        <a:t> 대한 보장이 없다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단지 요청이 받아들이기에 적합하다는 의미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서버는 본문에 요청에 대한 상태와 가급적이면 요청이 언제 처리될 것인지에 대한 추정 혹은 그에 대한 정보를 어디서 얻을 수 있는지를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42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Non-Authoritative Information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엔터티</a:t>
                      </a:r>
                      <a:r>
                        <a:rPr lang="ko-KR" altLang="en-US" sz="1400" dirty="0"/>
                        <a:t> 헤더에 들어있는 정보가 원래 서버가 아닌 리소스의 사본에서 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중개자가 리소스의 사본을 갖고 있었지만 리소스에 대한 메타 정보</a:t>
                      </a:r>
                      <a:r>
                        <a:rPr lang="en-US" altLang="ko-KR" sz="1400" dirty="0"/>
                        <a:t>(</a:t>
                      </a:r>
                      <a:r>
                        <a:rPr lang="ko-KR" altLang="en-US" sz="1400" dirty="0"/>
                        <a:t>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 err="1"/>
                        <a:t>를</a:t>
                      </a:r>
                      <a:r>
                        <a:rPr lang="ko-KR" altLang="en-US" sz="1400" dirty="0"/>
                        <a:t> 검증 못하거나 안 한 경우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필수적인 응답은 아니다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19285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응답</a:t>
                      </a:r>
                      <a:r>
                        <a:rPr lang="ko-KR" altLang="en-US" sz="1400" dirty="0"/>
                        <a:t> 메시지는 헤더와 </a:t>
                      </a:r>
                      <a:r>
                        <a:rPr lang="ko-KR" altLang="en-US" sz="1400" dirty="0" err="1"/>
                        <a:t>상태줄을</a:t>
                      </a:r>
                      <a:r>
                        <a:rPr lang="ko-KR" altLang="en-US" sz="1400" dirty="0"/>
                        <a:t> 포함하지만 본문은 포함하지 않는다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새로 고침에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342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Reset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페이지의 </a:t>
                      </a:r>
                      <a:r>
                        <a:rPr lang="en-US" altLang="ko-KR" sz="1400" dirty="0"/>
                        <a:t>HTML</a:t>
                      </a:r>
                      <a:r>
                        <a:rPr lang="ko-KR" altLang="en-US" sz="1400" dirty="0"/>
                        <a:t> 입력 폼을 모두 비우라는 의미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258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2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Partial Content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부분</a:t>
                      </a:r>
                      <a:r>
                        <a:rPr lang="ko-KR" altLang="en-US" sz="1400" dirty="0"/>
                        <a:t> 또는 범위 요청이 성공했음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 </a:t>
                      </a:r>
                      <a:r>
                        <a:rPr lang="en-US" altLang="ko-KR" sz="1400" dirty="0"/>
                        <a:t>Content-Range</a:t>
                      </a:r>
                      <a:r>
                        <a:rPr lang="ko-KR" altLang="en-US" sz="1400" dirty="0"/>
                        <a:t> 헤더와 </a:t>
                      </a:r>
                      <a:r>
                        <a:rPr lang="en-US" altLang="ko-KR" sz="1400" dirty="0" err="1"/>
                        <a:t>Etag</a:t>
                      </a:r>
                      <a:r>
                        <a:rPr lang="ko-KR" altLang="en-US" sz="1400" dirty="0"/>
                        <a:t> 또는 </a:t>
                      </a:r>
                      <a:r>
                        <a:rPr lang="en-US" altLang="ko-KR" sz="1400" dirty="0"/>
                        <a:t>Content-Location</a:t>
                      </a:r>
                      <a:r>
                        <a:rPr lang="ko-KR" altLang="en-US" sz="1400" dirty="0"/>
                        <a:t> 중 하나도 반드시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02483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901856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51324" y="1555703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lowchart: Document 97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94907" y="1744296"/>
            <a:ext cx="6858000" cy="3369413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298012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100">
                <a:solidFill>
                  <a:schemeClr val="tx2"/>
                </a:solidFill>
              </a:rPr>
              <a:t>,</a:t>
            </a:r>
            <a:r>
              <a:rPr kumimoji="1" lang="ko-KR" altLang="en-US" sz="110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100">
                <a:solidFill>
                  <a:schemeClr val="tx2"/>
                </a:solidFill>
              </a:rPr>
              <a:t>Location </a:t>
            </a:r>
            <a:r>
              <a:rPr kumimoji="1" lang="ko-KR" altLang="en-US" sz="110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10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  <a:p>
            <a:pPr lvl="1">
              <a:lnSpc>
                <a:spcPct val="104000"/>
              </a:lnSpc>
            </a:pPr>
            <a:endParaRPr kumimoji="1" lang="en-US" altLang="ko-KR" sz="11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100">
                <a:solidFill>
                  <a:schemeClr val="tx2"/>
                </a:solidFill>
              </a:rPr>
              <a:t>HEAD</a:t>
            </a:r>
            <a:r>
              <a:rPr kumimoji="1" lang="ko-KR" altLang="en-US" sz="1100">
                <a:solidFill>
                  <a:schemeClr val="tx2"/>
                </a:solidFill>
              </a:rPr>
              <a:t>가 아닌 요청에 대해 리다이렉션 상태 코드를 포함한 응답을 할 때 리다이렉트 될 </a:t>
            </a:r>
            <a:r>
              <a:rPr kumimoji="1" lang="en-US" altLang="ko-KR" sz="1100">
                <a:solidFill>
                  <a:schemeClr val="tx2"/>
                </a:solidFill>
              </a:rPr>
              <a:t>URL</a:t>
            </a:r>
            <a:r>
              <a:rPr kumimoji="1" lang="ko-KR" altLang="en-US" sz="110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100">
                <a:solidFill>
                  <a:schemeClr val="tx2"/>
                </a:solidFill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514" y="722901"/>
            <a:ext cx="5009616" cy="5520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151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264832"/>
            <a:ext cx="6159160" cy="3009494"/>
          </a:xfrm>
        </p:spPr>
        <p:txBody>
          <a:bodyPr>
            <a:normAutofit/>
          </a:bodyPr>
          <a:lstStyle/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클라이언트가 요청한 리소스에 대해 다른 위치를 안내해주거나 그 리소스 대신 다른 대안 응답을 제공한다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리소스가 옮겨졌으면 리소스가 옮겨졌으며</a:t>
            </a:r>
            <a:r>
              <a:rPr kumimoji="1" lang="en-US" altLang="ko-KR" sz="1400" dirty="0">
                <a:solidFill>
                  <a:schemeClr val="tx2"/>
                </a:solidFill>
              </a:rPr>
              <a:t>,</a:t>
            </a:r>
            <a:r>
              <a:rPr kumimoji="1" lang="ko-KR" altLang="en-US" sz="1400" dirty="0">
                <a:solidFill>
                  <a:schemeClr val="tx2"/>
                </a:solidFill>
              </a:rPr>
              <a:t> 어디서 찾을 수 있는지 알려준다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리소스의 새 위치에 대한 정보는 </a:t>
            </a:r>
            <a:r>
              <a:rPr kumimoji="1" lang="en-US" altLang="ko-KR" sz="1400" dirty="0">
                <a:solidFill>
                  <a:schemeClr val="tx2"/>
                </a:solidFill>
              </a:rPr>
              <a:t>Location </a:t>
            </a:r>
            <a:r>
              <a:rPr kumimoji="1" lang="ko-KR" altLang="en-US" sz="1400" dirty="0">
                <a:solidFill>
                  <a:schemeClr val="tx2"/>
                </a:solidFill>
              </a:rPr>
              <a:t>헤더를 통해 보내며 이 헤더는 선택적이다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ko-KR" altLang="en-US" sz="1400" dirty="0">
                <a:solidFill>
                  <a:schemeClr val="tx2"/>
                </a:solidFill>
              </a:rPr>
              <a:t>몇몇 코드는 리소스에 대한 애플리케이션의 로컬 복사본이 원래 서버와 비교했을 때 유효한지 확인하기 위해 사용된다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r>
              <a:rPr kumimoji="1" lang="en-US" altLang="ko-KR" sz="1400" dirty="0">
                <a:solidFill>
                  <a:schemeClr val="tx2"/>
                </a:solidFill>
              </a:rPr>
              <a:t>HEAD</a:t>
            </a:r>
            <a:r>
              <a:rPr kumimoji="1" lang="ko-KR" altLang="en-US" sz="1400" dirty="0">
                <a:solidFill>
                  <a:schemeClr val="tx2"/>
                </a:solidFill>
              </a:rPr>
              <a:t>가 아닌 요청에 대해 </a:t>
            </a:r>
            <a:r>
              <a:rPr kumimoji="1" lang="ko-KR" altLang="en-US" sz="1400">
                <a:solidFill>
                  <a:schemeClr val="tx2"/>
                </a:solidFill>
              </a:rPr>
              <a:t>리다이렉션</a:t>
            </a:r>
            <a:r>
              <a:rPr kumimoji="1" lang="ko-KR" altLang="en-US" sz="1400" dirty="0">
                <a:solidFill>
                  <a:schemeClr val="tx2"/>
                </a:solidFill>
              </a:rPr>
              <a:t> 상태 코드를 포함한 응답을 할 때 </a:t>
            </a:r>
            <a:r>
              <a:rPr kumimoji="1" lang="ko-KR" altLang="en-US" sz="1400">
                <a:solidFill>
                  <a:schemeClr val="tx2"/>
                </a:solidFill>
              </a:rPr>
              <a:t>리다이렉트</a:t>
            </a:r>
            <a:r>
              <a:rPr kumimoji="1" lang="ko-KR" altLang="en-US" sz="1400" dirty="0">
                <a:solidFill>
                  <a:schemeClr val="tx2"/>
                </a:solidFill>
              </a:rPr>
              <a:t> 될 </a:t>
            </a:r>
            <a:r>
              <a:rPr kumimoji="1" lang="en-US" altLang="ko-KR" sz="1400" dirty="0">
                <a:solidFill>
                  <a:schemeClr val="tx2"/>
                </a:solidFill>
              </a:rPr>
              <a:t>URL</a:t>
            </a:r>
            <a:r>
              <a:rPr kumimoji="1" lang="ko-KR" altLang="en-US" sz="1400" dirty="0">
                <a:solidFill>
                  <a:schemeClr val="tx2"/>
                </a:solidFill>
              </a:rPr>
              <a:t>에 대한 링크와 설명을 포함시키는 것이 좋다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  <a:p>
            <a:pPr lvl="1">
              <a:lnSpc>
                <a:spcPct val="104000"/>
              </a:lnSpc>
            </a:pPr>
            <a:endParaRPr kumimoji="1" lang="en-US" altLang="ko-KR" sz="1400">
              <a:solidFill>
                <a:schemeClr val="tx2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E6901-BC5E-994C-91A5-66178B74D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9284" y="721081"/>
            <a:ext cx="2438076" cy="268658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335527-08C8-4C4E-A99F-5426B13E9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233" y="3561815"/>
            <a:ext cx="3010179" cy="2686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0970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7EE60796-BC52-4154-A3A9-773DE8285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6" name="Right Triangle 95">
            <a:extLst>
              <a:ext uri="{FF2B5EF4-FFF2-40B4-BE49-F238E27FC236}">
                <a16:creationId xmlns:a16="http://schemas.microsoft.com/office/drawing/2014/main" id="{81743148-CD08-47B2-BAA4-1406F152B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09892" y="-271110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ight Triangle 97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77930" y="1422741"/>
            <a:ext cx="568289" cy="568289"/>
          </a:xfrm>
          <a:prstGeom prst="rtTriangle">
            <a:avLst/>
          </a:prstGeom>
          <a:solidFill>
            <a:schemeClr val="bg2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lowchart: Document 99">
            <a:extLst>
              <a:ext uri="{FF2B5EF4-FFF2-40B4-BE49-F238E27FC236}">
                <a16:creationId xmlns:a16="http://schemas.microsoft.com/office/drawing/2014/main" id="{BFEC1042-3FDC-47A3-BCD7-CA9D052F9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209208" y="1858597"/>
            <a:ext cx="6858000" cy="3140811"/>
          </a:xfrm>
          <a:prstGeom prst="flowChartDocument">
            <a:avLst/>
          </a:pr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32348"/>
            <a:ext cx="6159160" cy="2240735"/>
          </a:xfrm>
        </p:spPr>
        <p:txBody>
          <a:bodyPr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3.4.3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300~399: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 err="1">
                <a:solidFill>
                  <a:schemeClr val="tx2"/>
                </a:solidFill>
              </a:rPr>
              <a:t>리다이렉션</a:t>
            </a:r>
            <a:r>
              <a:rPr kumimoji="1" lang="ko-KR" altLang="en-US" dirty="0">
                <a:solidFill>
                  <a:schemeClr val="tx2"/>
                </a:solidFill>
              </a:rPr>
              <a:t>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51E03510-E9C8-5D40-9BF9-D4AC34BA62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128703"/>
              </p:ext>
            </p:extLst>
          </p:nvPr>
        </p:nvGraphicFramePr>
        <p:xfrm>
          <a:off x="270586" y="2874601"/>
          <a:ext cx="11712273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69635">
                  <a:extLst>
                    <a:ext uri="{9D8B030D-6E8A-4147-A177-3AD203B41FA5}">
                      <a16:colId xmlns:a16="http://schemas.microsoft.com/office/drawing/2014/main" val="473742882"/>
                    </a:ext>
                  </a:extLst>
                </a:gridCol>
                <a:gridCol w="1944413">
                  <a:extLst>
                    <a:ext uri="{9D8B030D-6E8A-4147-A177-3AD203B41FA5}">
                      <a16:colId xmlns:a16="http://schemas.microsoft.com/office/drawing/2014/main" val="3050425758"/>
                    </a:ext>
                  </a:extLst>
                </a:gridCol>
                <a:gridCol w="8798225">
                  <a:extLst>
                    <a:ext uri="{9D8B030D-6E8A-4147-A177-3AD203B41FA5}">
                      <a16:colId xmlns:a16="http://schemas.microsoft.com/office/drawing/2014/main" val="624528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4500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00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Multiple Choose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클라이언트가</a:t>
                      </a:r>
                      <a:r>
                        <a:rPr lang="ko-KR" altLang="en-US" sz="1400" dirty="0"/>
                        <a:t> 동시에 여러 리소스를 가리키는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요청한 경우 리소스의 목록과 함께 반환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329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Moved Permanently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이 옮겨졌을 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응답에는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현재 리소스의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포함해야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47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301</a:t>
                      </a:r>
                      <a:r>
                        <a:rPr lang="ko-KR" altLang="en-US" sz="1400" dirty="0"/>
                        <a:t> 코드와 같으나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 정보는 임시로 사용해야 한다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이후 요청에서는 원래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을 사용해야 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477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See Other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클라이언트에게</a:t>
                      </a:r>
                      <a:r>
                        <a:rPr lang="ko-KR" altLang="en-US" sz="1400" dirty="0"/>
                        <a:t> 리소스를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에서 가져와야 함을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다른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은 </a:t>
                      </a:r>
                      <a:r>
                        <a:rPr lang="en-US" altLang="ko-KR" sz="1400" dirty="0"/>
                        <a:t>Location</a:t>
                      </a:r>
                      <a:r>
                        <a:rPr lang="ko-KR" altLang="en-US" sz="1400" dirty="0"/>
                        <a:t> 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63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04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Modified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클라이언트에서</a:t>
                      </a:r>
                      <a:r>
                        <a:rPr lang="ko-KR" altLang="en-US" sz="1400" dirty="0"/>
                        <a:t> 조건부 요청이 온 경우 그 리소스가 최근에 수정된 적이 없음을 알려 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본문을 가져서는 안된다</a:t>
                      </a:r>
                      <a:r>
                        <a:rPr lang="en-US" altLang="ko-KR" sz="1400" dirty="0"/>
                        <a:t>.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4414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Use Proxy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반드시 </a:t>
                      </a:r>
                      <a:r>
                        <a:rPr lang="ko-KR" altLang="en-US" sz="1400" dirty="0" err="1"/>
                        <a:t>프락시를</a:t>
                      </a:r>
                      <a:r>
                        <a:rPr lang="ko-KR" altLang="en-US" sz="1400" dirty="0"/>
                        <a:t> 통해 리소스에 접근해야 함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</a:t>
                      </a:r>
                      <a:r>
                        <a:rPr lang="ko-KR" altLang="en-US" sz="1400" dirty="0" err="1"/>
                        <a:t>프락시의</a:t>
                      </a:r>
                      <a:r>
                        <a:rPr lang="ko-KR" altLang="en-US" sz="1400" dirty="0"/>
                        <a:t> 위치는 </a:t>
                      </a:r>
                      <a:r>
                        <a:rPr lang="en-US" altLang="ko-KR" sz="1400" dirty="0"/>
                        <a:t>Location </a:t>
                      </a:r>
                      <a:r>
                        <a:rPr lang="ko-KR" altLang="en-US" sz="1400" dirty="0"/>
                        <a:t>헤더에 포함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29084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3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06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현재</a:t>
                      </a:r>
                      <a:r>
                        <a:rPr lang="ko-KR" altLang="en-US" sz="1400" dirty="0"/>
                        <a:t> 사용되지 않음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09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07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Temporary Redirect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의미는 </a:t>
                      </a:r>
                      <a:r>
                        <a:rPr lang="en-US" altLang="ko-Kore-KR" sz="1400" dirty="0"/>
                        <a:t>3</a:t>
                      </a:r>
                      <a:r>
                        <a:rPr lang="en-US" altLang="ko-KR" sz="1400" dirty="0"/>
                        <a:t>01</a:t>
                      </a:r>
                      <a:r>
                        <a:rPr lang="ko-KR" altLang="en-US" sz="1400" dirty="0"/>
                        <a:t> 코드와 비슷하고 클라이언트 동작은 </a:t>
                      </a:r>
                      <a:r>
                        <a:rPr lang="en-US" altLang="ko-KR" sz="1400" dirty="0"/>
                        <a:t>302</a:t>
                      </a:r>
                      <a:r>
                        <a:rPr lang="ko-KR" altLang="en-US" sz="1400" dirty="0"/>
                        <a:t>와 동일  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12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10438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AC8CAF0-408A-D340-A6DF-32C04A0FB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8459" y="728906"/>
            <a:ext cx="5813687" cy="5545420"/>
          </a:xfrm>
        </p:spPr>
        <p:txBody>
          <a:bodyPr anchor="ctr">
            <a:normAutofit/>
          </a:bodyPr>
          <a:lstStyle/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클라이언트가 서버가 다룰 수 없는 요청을 보냄으로써 발생하는 에러에 대한 코드들</a:t>
            </a:r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endParaRPr kumimoji="1" lang="en-US" altLang="ko-KR" sz="1400" dirty="0">
              <a:solidFill>
                <a:schemeClr val="tx2"/>
              </a:solidFill>
            </a:endParaRPr>
          </a:p>
          <a:p>
            <a:pPr lvl="1"/>
            <a:r>
              <a:rPr kumimoji="1" lang="ko-KR" altLang="en-US" sz="1400" dirty="0">
                <a:solidFill>
                  <a:schemeClr val="tx2"/>
                </a:solidFill>
              </a:rPr>
              <a:t>대부분은 브라우저에 의해 처리되나 </a:t>
            </a:r>
            <a:r>
              <a:rPr kumimoji="1" lang="en-US" altLang="ko-KR" sz="1400" dirty="0">
                <a:solidFill>
                  <a:schemeClr val="tx2"/>
                </a:solidFill>
              </a:rPr>
              <a:t>404</a:t>
            </a:r>
            <a:r>
              <a:rPr kumimoji="1" lang="ko-KR" altLang="en-US" sz="1400" dirty="0">
                <a:solidFill>
                  <a:schemeClr val="tx2"/>
                </a:solidFill>
              </a:rPr>
              <a:t> 등 몇몇은 사용자에게 그대로 전달된다</a:t>
            </a:r>
            <a:r>
              <a:rPr kumimoji="1" lang="en-US" altLang="ko-KR" sz="1400" dirty="0">
                <a:solidFill>
                  <a:schemeClr val="tx2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3607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446972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1986455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727990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00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Bad Request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잘못된 요청을 보냈음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01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Unauthorized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리소스를</a:t>
                      </a:r>
                      <a:r>
                        <a:rPr lang="ko-KR" altLang="en-US" sz="1400" dirty="0"/>
                        <a:t> 얻기 위해 인증이 필요함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FF0000"/>
                          </a:solidFill>
                        </a:rPr>
                        <a:t>02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FF0000"/>
                          </a:solidFill>
                        </a:rPr>
                        <a:t>Payment Required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>
                          <a:solidFill>
                            <a:srgbClr val="FF0000"/>
                          </a:solidFill>
                        </a:rPr>
                        <a:t>현재는</a:t>
                      </a:r>
                      <a:r>
                        <a:rPr lang="ko-KR" altLang="en-US" sz="1400" dirty="0">
                          <a:solidFill>
                            <a:srgbClr val="FF0000"/>
                          </a:solidFill>
                        </a:rPr>
                        <a:t> 사용되지 않음</a:t>
                      </a:r>
                      <a:endParaRPr lang="ko-Kore-KR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03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Forbidden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요청이</a:t>
                      </a:r>
                      <a:r>
                        <a:rPr lang="ko-KR" altLang="en-US" sz="1400" dirty="0"/>
                        <a:t> 서버에 의해 거부되었음</a:t>
                      </a:r>
                      <a:r>
                        <a:rPr lang="en-US" altLang="ko-KR" sz="1400" dirty="0"/>
                        <a:t>.</a:t>
                      </a:r>
                      <a:r>
                        <a:rPr lang="ko-KR" altLang="en-US" sz="1400" dirty="0"/>
                        <a:t> 주로 접근 권한이 없는 리소스를 요청하는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rgbClr val="0070C0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rgbClr val="0070C0"/>
                          </a:solidFill>
                        </a:rPr>
                        <a:t>04</a:t>
                      </a:r>
                      <a:endParaRPr lang="ko-Kore-KR" altLang="en-US" sz="1400" dirty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Found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리소스를 찾을 수 없음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05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Method Not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ore-KR" sz="1400" dirty="0"/>
                        <a:t>Allowed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요청한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대해 지원하지 않는 메서드로 </a:t>
                      </a:r>
                      <a:r>
                        <a:rPr lang="ko-KR" altLang="en-US" sz="1400" dirty="0" err="1"/>
                        <a:t>요청받았을</a:t>
                      </a:r>
                      <a:r>
                        <a:rPr lang="ko-KR" altLang="en-US" sz="1400" dirty="0"/>
                        <a:t> 때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06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Not Acceptable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주어진</a:t>
                      </a:r>
                      <a:r>
                        <a:rPr lang="ko-KR" altLang="en-US" sz="1400" dirty="0"/>
                        <a:t>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에 대한 리소스 중 클라이언트가 받아들일 수 있는 것이 없는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877885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0382244"/>
              </p:ext>
            </p:extLst>
          </p:nvPr>
        </p:nvGraphicFramePr>
        <p:xfrm>
          <a:off x="199697" y="3195824"/>
          <a:ext cx="1167088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Proxy Authentication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401</a:t>
                      </a:r>
                      <a:r>
                        <a:rPr lang="ko-KR" altLang="en-US" sz="1400" dirty="0"/>
                        <a:t>과 같으나 인증이 필요한 </a:t>
                      </a:r>
                      <a:r>
                        <a:rPr lang="ko-KR" altLang="en-US" sz="1400" dirty="0" err="1"/>
                        <a:t>프락시</a:t>
                      </a:r>
                      <a:r>
                        <a:rPr lang="ko-KR" altLang="en-US" sz="1400" dirty="0"/>
                        <a:t> 서버에 대해 사용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08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Timeout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클라이언트의 요청을 처리하는데 시간이 너무 많이 걸리는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09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Conflict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요청이 리소스에 일으킬 수 있는 몇몇 충돌을 지칭하기 위해 사용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Gone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400" dirty="0"/>
                        <a:t>404</a:t>
                      </a:r>
                      <a:r>
                        <a:rPr lang="ko-KR" altLang="en-US" sz="1400" dirty="0"/>
                        <a:t>와 비슷하나 한 때 서버가 요청한 리소스를 가지고 있었던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Length Required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클라이언트에게 </a:t>
                      </a:r>
                      <a:r>
                        <a:rPr lang="en-US" altLang="ko-KR" sz="1400" dirty="0"/>
                        <a:t>Content-length</a:t>
                      </a:r>
                      <a:r>
                        <a:rPr lang="ko-KR" altLang="en-US" sz="1400" dirty="0"/>
                        <a:t> 헤더를 사용하도록 요구할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7167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12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Precondition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클라이언트가 조건부 요청</a:t>
                      </a:r>
                      <a:r>
                        <a:rPr lang="en-US" altLang="ko-KR" sz="1400" dirty="0"/>
                        <a:t>(Expect</a:t>
                      </a:r>
                      <a:r>
                        <a:rPr lang="ko-KR" altLang="en-US" sz="1400" dirty="0"/>
                        <a:t> 헤더</a:t>
                      </a:r>
                      <a:r>
                        <a:rPr lang="en-US" altLang="ko-KR" sz="1400" dirty="0"/>
                        <a:t>)</a:t>
                      </a:r>
                      <a:r>
                        <a:rPr lang="ko-KR" altLang="en-US" sz="1400" dirty="0"/>
                        <a:t>을 하였는데 그 중 하나가 실패한 경우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878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4</a:t>
                      </a:r>
                      <a:r>
                        <a:rPr lang="en-US" altLang="ko-KR" sz="1400" dirty="0"/>
                        <a:t>13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Entity Too Large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넘는 크기의 요청을 받았을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51385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968064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1B645D3-580E-4657-9154-484648880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4" name="Right Triangle 53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422269" y="-284218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27870DA4-44E8-43FB-940A-4AF9766959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DCA81C5-16E0-B443-8016-D1926DF00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28906"/>
            <a:ext cx="4712534" cy="5516051"/>
          </a:xfrm>
        </p:spPr>
        <p:txBody>
          <a:bodyPr anchor="t">
            <a:normAutofit/>
          </a:bodyPr>
          <a:lstStyle/>
          <a:p>
            <a:r>
              <a:rPr kumimoji="1" lang="en-US" altLang="ko-KR" dirty="0">
                <a:solidFill>
                  <a:schemeClr val="tx2"/>
                </a:solidFill>
              </a:rPr>
              <a:t>3.4.4</a:t>
            </a:r>
            <a:r>
              <a:rPr kumimoji="1" lang="ko-KR" altLang="en-US" dirty="0">
                <a:solidFill>
                  <a:schemeClr val="tx2"/>
                </a:solidFill>
              </a:rPr>
              <a:t> </a:t>
            </a:r>
            <a:r>
              <a:rPr kumimoji="1" lang="en-US" altLang="ko-KR" dirty="0">
                <a:solidFill>
                  <a:schemeClr val="tx2"/>
                </a:solidFill>
              </a:rPr>
              <a:t>400~499:</a:t>
            </a:r>
            <a:br>
              <a:rPr kumimoji="1" lang="en-US" altLang="ko-KR" dirty="0">
                <a:solidFill>
                  <a:schemeClr val="tx2"/>
                </a:solidFill>
              </a:rPr>
            </a:br>
            <a:r>
              <a:rPr kumimoji="1" lang="ko-KR" altLang="en-US" dirty="0">
                <a:solidFill>
                  <a:schemeClr val="tx2"/>
                </a:solidFill>
              </a:rPr>
              <a:t>클라이언트 에러 상태 코드</a:t>
            </a:r>
            <a:endParaRPr kumimoji="1" lang="ko-Kore-KR" altLang="en-US" dirty="0">
              <a:solidFill>
                <a:schemeClr val="tx2"/>
              </a:solidFill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1804F738-BA15-414C-AA9D-742C09EB23D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3228271"/>
              </p:ext>
            </p:extLst>
          </p:nvPr>
        </p:nvGraphicFramePr>
        <p:xfrm>
          <a:off x="199697" y="3195824"/>
          <a:ext cx="1167088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6441">
                  <a:extLst>
                    <a:ext uri="{9D8B030D-6E8A-4147-A177-3AD203B41FA5}">
                      <a16:colId xmlns:a16="http://schemas.microsoft.com/office/drawing/2014/main" val="4212018716"/>
                    </a:ext>
                  </a:extLst>
                </a:gridCol>
                <a:gridCol w="2648607">
                  <a:extLst>
                    <a:ext uri="{9D8B030D-6E8A-4147-A177-3AD203B41FA5}">
                      <a16:colId xmlns:a16="http://schemas.microsoft.com/office/drawing/2014/main" val="979653594"/>
                    </a:ext>
                  </a:extLst>
                </a:gridCol>
                <a:gridCol w="8065838">
                  <a:extLst>
                    <a:ext uri="{9D8B030D-6E8A-4147-A177-3AD203B41FA5}">
                      <a16:colId xmlns:a16="http://schemas.microsoft.com/office/drawing/2014/main" val="28739092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상태</a:t>
                      </a:r>
                      <a:r>
                        <a:rPr lang="ko-KR" altLang="en-US" sz="1400" dirty="0"/>
                        <a:t> 코드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사유</a:t>
                      </a:r>
                      <a:r>
                        <a:rPr lang="ko-KR" altLang="en-US" sz="1400" dirty="0"/>
                        <a:t> 구절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400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3868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414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Request URI Too Long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처리할 수 있는 혹은 처리하고자 하는 한계를 넘은 길이의 </a:t>
                      </a:r>
                      <a:r>
                        <a:rPr lang="en-US" altLang="ko-KR" sz="1400" dirty="0"/>
                        <a:t>URL</a:t>
                      </a:r>
                      <a:r>
                        <a:rPr lang="ko-KR" altLang="en-US" sz="1400" dirty="0"/>
                        <a:t> 요청이 왔을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86625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15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Unsupported Media Type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서버가 이해하거나 지원하지 못하는 </a:t>
                      </a:r>
                      <a:r>
                        <a:rPr lang="ko-KR" altLang="en-US" sz="1400" dirty="0" err="1"/>
                        <a:t>엔터티가</a:t>
                      </a:r>
                      <a:r>
                        <a:rPr lang="ko-KR" altLang="en-US" sz="1400" dirty="0"/>
                        <a:t> 요청되었을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30789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Request Range Not Satisfiable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요청 메시지가 리소스의 특정 범위를 요청했는데 그 범위가 잘못되었거나 맞지 않을 때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0912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endParaRPr lang="ko-Kore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400" dirty="0"/>
                        <a:t>Expectation Failed</a:t>
                      </a:r>
                      <a:endParaRPr lang="ko-Kore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400" dirty="0"/>
                        <a:t>요청에 포함된 </a:t>
                      </a:r>
                      <a:r>
                        <a:rPr lang="en-US" altLang="ko-KR" sz="1400" dirty="0"/>
                        <a:t>Expect</a:t>
                      </a:r>
                      <a:r>
                        <a:rPr lang="ko-KR" altLang="en-US" sz="1400" dirty="0"/>
                        <a:t> 헤더에 대해 서버가 처리해 줄 수 없을 때</a:t>
                      </a:r>
                      <a:endParaRPr lang="ko-Kore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8005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9406005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AnalogousFromDarkSeed_2SEEDS">
      <a:dk1>
        <a:srgbClr val="000000"/>
      </a:dk1>
      <a:lt1>
        <a:srgbClr val="FFFFFF"/>
      </a:lt1>
      <a:dk2>
        <a:srgbClr val="1C2B31"/>
      </a:dk2>
      <a:lt2>
        <a:srgbClr val="F3F1F0"/>
      </a:lt2>
      <a:accent1>
        <a:srgbClr val="3B8FB1"/>
      </a:accent1>
      <a:accent2>
        <a:srgbClr val="46B3A5"/>
      </a:accent2>
      <a:accent3>
        <a:srgbClr val="4D70C3"/>
      </a:accent3>
      <a:accent4>
        <a:srgbClr val="5147B6"/>
      </a:accent4>
      <a:accent5>
        <a:srgbClr val="884DC3"/>
      </a:accent5>
      <a:accent6>
        <a:srgbClr val="A83BB1"/>
      </a:accent6>
      <a:hlink>
        <a:srgbClr val="A43FBF"/>
      </a:hlink>
      <a:folHlink>
        <a:srgbClr val="7F7F7F"/>
      </a:folHlink>
    </a:clrScheme>
    <a:fontScheme name="Custom 49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68991</TotalTime>
  <Words>23784</Words>
  <Application>Microsoft Macintosh PowerPoint</Application>
  <PresentationFormat>와이드스크린</PresentationFormat>
  <Paragraphs>3426</Paragraphs>
  <Slides>390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390</vt:i4>
      </vt:variant>
    </vt:vector>
  </HeadingPairs>
  <TitlesOfParts>
    <vt:vector size="395" baseType="lpstr">
      <vt:lpstr>Malgun Gothic</vt:lpstr>
      <vt:lpstr>Malgun Gothic Semilight</vt:lpstr>
      <vt:lpstr>Arial</vt:lpstr>
      <vt:lpstr>Calibri</vt:lpstr>
      <vt:lpstr>SineVTI</vt:lpstr>
      <vt:lpstr>HTTP 완벽 가이드</vt:lpstr>
      <vt:lpstr>1부 HTTP: 웹의 기초</vt:lpstr>
      <vt:lpstr>1장. HTTP 개관</vt:lpstr>
      <vt:lpstr>1.1 HTTP: 인터넷의 멀티미디어 배달부</vt:lpstr>
      <vt:lpstr>1.2 웹 클라이언트와 서버</vt:lpstr>
      <vt:lpstr>1.3 리소스</vt:lpstr>
      <vt:lpstr>1.3.1 미디어 타입</vt:lpstr>
      <vt:lpstr>1.3.2 URI</vt:lpstr>
      <vt:lpstr>1.3.3 URL</vt:lpstr>
      <vt:lpstr>1.3.4 URN</vt:lpstr>
      <vt:lpstr>1.4 트랜잭션</vt:lpstr>
      <vt:lpstr>1.4.1 메서드</vt:lpstr>
      <vt:lpstr>1.4.2 상태 코드</vt:lpstr>
      <vt:lpstr>1.4.3 웹페이지는 여러 객체로 이루어질 수 있다</vt:lpstr>
      <vt:lpstr>1.5 메시지</vt:lpstr>
      <vt:lpstr>1.5 메시지</vt:lpstr>
      <vt:lpstr>1.5.1 간단한 메시지의 예</vt:lpstr>
      <vt:lpstr>1.6 TCP 커넥션</vt:lpstr>
      <vt:lpstr>1.6.1 TCP/IP</vt:lpstr>
      <vt:lpstr>1.6.2 접속, IP 주소 그리고 포트 번호</vt:lpstr>
      <vt:lpstr>1.6.3 텔넷(Telnet)을 이용한 실제 예제</vt:lpstr>
      <vt:lpstr>1.7 프로토콜 버전</vt:lpstr>
      <vt:lpstr>1.8 웹의 구성 요소</vt:lpstr>
      <vt:lpstr>1.8.1Proxy</vt:lpstr>
      <vt:lpstr>1.8.2 Cache</vt:lpstr>
      <vt:lpstr>1.8.3 Gateway</vt:lpstr>
      <vt:lpstr>1.8.4 Tunnel</vt:lpstr>
      <vt:lpstr>1.8.5 Agent</vt:lpstr>
      <vt:lpstr>1.9 시작의 끝</vt:lpstr>
      <vt:lpstr>1.10 추가 정보</vt:lpstr>
      <vt:lpstr>1.10.1 HTTP 프로토콜에 대한 정보</vt:lpstr>
      <vt:lpstr>1.10.2 역사적 시각</vt:lpstr>
      <vt:lpstr>1.10.3 기타 월드 와이드 웹 정보</vt:lpstr>
      <vt:lpstr>2장. URL과 리소스</vt:lpstr>
      <vt:lpstr>PowerPoint 프레젠테이션</vt:lpstr>
      <vt:lpstr>2.1 인터넷의 리소스 탐색하기</vt:lpstr>
      <vt:lpstr>2.1 인터넷의 리소스 탐색하기</vt:lpstr>
      <vt:lpstr>2.1.1 URL이 있기 전 암흑의 시대</vt:lpstr>
      <vt:lpstr>2.2 URL 문법</vt:lpstr>
      <vt:lpstr>2.2.1 스킴: 사용할 프로토콜</vt:lpstr>
      <vt:lpstr>2.2.2 호스트와 포트</vt:lpstr>
      <vt:lpstr>2.2.3 사용자 이름과 비밀번호</vt:lpstr>
      <vt:lpstr>2.2.4 경로</vt:lpstr>
      <vt:lpstr>2.2.5 파라미터</vt:lpstr>
      <vt:lpstr>2.2.6 질의 문자열</vt:lpstr>
      <vt:lpstr>2.2.7 프래그먼트</vt:lpstr>
      <vt:lpstr>2.3 단축 URL</vt:lpstr>
      <vt:lpstr>2.3.1 상대 URL</vt:lpstr>
      <vt:lpstr>2.3.1 상대 URL</vt:lpstr>
      <vt:lpstr>2.3.2 URL 확장</vt:lpstr>
      <vt:lpstr>2.4 안전하지 않은 문자</vt:lpstr>
      <vt:lpstr>2.4.1 URL 문자 집합</vt:lpstr>
      <vt:lpstr>2.4.2 인코딩 체계</vt:lpstr>
      <vt:lpstr>2.4.3 문자 제한</vt:lpstr>
      <vt:lpstr>2.4.4 좀 더 알아보기</vt:lpstr>
      <vt:lpstr>2.5 스킴의 바다</vt:lpstr>
      <vt:lpstr>2.5 스킴의 바다</vt:lpstr>
      <vt:lpstr>2.5 스킴의 바다</vt:lpstr>
      <vt:lpstr>2.5 스킴의 바다</vt:lpstr>
      <vt:lpstr>2.6 미래</vt:lpstr>
      <vt:lpstr>2.6.1 지금이 아니면 언제?</vt:lpstr>
      <vt:lpstr>2.7 추가 정보</vt:lpstr>
      <vt:lpstr>3장. HTTP 메시지</vt:lpstr>
      <vt:lpstr>PowerPoint 프레젠테이션</vt:lpstr>
      <vt:lpstr>3.1 메시지의 흐름</vt:lpstr>
      <vt:lpstr>3.1.1 메시지는 원 서버 방향을 인바운드로 하여 송신된다.</vt:lpstr>
      <vt:lpstr>3.1.2 다운스트림으로 흐르는 메시지</vt:lpstr>
      <vt:lpstr>3.2 메시지의 각 부분</vt:lpstr>
      <vt:lpstr>3.2.1 메시지 문법</vt:lpstr>
      <vt:lpstr>3.2.1 메시지 문법</vt:lpstr>
      <vt:lpstr>3.2.1 메시지 문법</vt:lpstr>
      <vt:lpstr>3.2.2 시작줄</vt:lpstr>
      <vt:lpstr>3.2.2 시작줄</vt:lpstr>
      <vt:lpstr>3.2.2 시작줄</vt:lpstr>
      <vt:lpstr>3.2.3 헤더</vt:lpstr>
      <vt:lpstr>3.2.4 엔터티 본문  3.2.5 버전 0.9 메시지</vt:lpstr>
      <vt:lpstr>3.3 메서드</vt:lpstr>
      <vt:lpstr>3.3.1 안전한 메서드(Safe Method)</vt:lpstr>
      <vt:lpstr>3.3.2 GET</vt:lpstr>
      <vt:lpstr>3.3.3 HEAD</vt:lpstr>
      <vt:lpstr>3.3.4 PUT</vt:lpstr>
      <vt:lpstr>3.3.5 POST</vt:lpstr>
      <vt:lpstr>3.3.6 TRACE</vt:lpstr>
      <vt:lpstr>3.3.7 OPTIONS</vt:lpstr>
      <vt:lpstr>3.3.8 DELETE</vt:lpstr>
      <vt:lpstr>3.3.9 확장 메서드</vt:lpstr>
      <vt:lpstr>3.4 상태 코드</vt:lpstr>
      <vt:lpstr>3.4.1 100~199: 정보성 상태 코드</vt:lpstr>
      <vt:lpstr>3.4.1 100~199: 정보성 상태 코드</vt:lpstr>
      <vt:lpstr>3.4.1 100~199: 정보성 상태 코드</vt:lpstr>
      <vt:lpstr>3.4.1 100~199: 정보성 상태 코드</vt:lpstr>
      <vt:lpstr>3.4.2 200~299: 성공 상태 코드</vt:lpstr>
      <vt:lpstr>3.4.3 300~399: 리다이렉션 상태 코드</vt:lpstr>
      <vt:lpstr>3.4.3 300~399: 리다이렉션 상태 코드</vt:lpstr>
      <vt:lpstr>3.4.3 300~399: 리다이렉션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3.4.4 400~499: 클라이언트 에러 상태 코드</vt:lpstr>
      <vt:lpstr>3.4.5 500~499: 서버 에러 상태 코드</vt:lpstr>
      <vt:lpstr>3.5 헤더</vt:lpstr>
      <vt:lpstr>3.5.1 일반 헤더</vt:lpstr>
      <vt:lpstr>3.5.1 일반 헤더</vt:lpstr>
      <vt:lpstr>3.5.2 요청 헤더</vt:lpstr>
      <vt:lpstr>3.5.2 요청 헤더</vt:lpstr>
      <vt:lpstr>3.5.2 요청 헤더</vt:lpstr>
      <vt:lpstr>3.5.2 요청 헤더</vt:lpstr>
      <vt:lpstr>3.5.2 요청 헤더</vt:lpstr>
      <vt:lpstr>3.5.3 응답 헤더</vt:lpstr>
      <vt:lpstr>3.5.3 응답 헤더</vt:lpstr>
      <vt:lpstr>3.5.3 응답 헤더</vt:lpstr>
      <vt:lpstr>3.5.4 엔터티 헤더</vt:lpstr>
      <vt:lpstr>3.5.4 엔터티 헤더</vt:lpstr>
      <vt:lpstr>3.5.4 엔터티 헤더</vt:lpstr>
      <vt:lpstr>3.6 추가 정보</vt:lpstr>
      <vt:lpstr>4장. 커넥션 관리</vt:lpstr>
      <vt:lpstr>PowerPoint 프레젠테이션</vt:lpstr>
      <vt:lpstr>4.1 TCP 커넥션</vt:lpstr>
      <vt:lpstr>4.1.1 신뢰할 수 있는 데이터 전송 통로인 TCP</vt:lpstr>
      <vt:lpstr>4.1.2 TCP 스트림은 세그먼트로 나뉘어 IP 패킷을 통해 전송된다</vt:lpstr>
      <vt:lpstr>4.1.2 TCP 스트림은 세그먼트로 나뉘어 IP 패킷을 통해 전송된다</vt:lpstr>
      <vt:lpstr>4.1.3 TCP 커넥션 유지하기</vt:lpstr>
      <vt:lpstr>4.1.4 TCP 소켓 프로그래밍</vt:lpstr>
      <vt:lpstr>4.1.4 TCP 소켓 프로그래밍</vt:lpstr>
      <vt:lpstr>4.2 TCP의 성능에 대한 고려</vt:lpstr>
      <vt:lpstr>4.2.1 HTTP 트랜잭션 지연</vt:lpstr>
      <vt:lpstr>4.2.1 HTTP 트랜잭션 지연</vt:lpstr>
      <vt:lpstr>4.2.2 성능 관련 중요 요소</vt:lpstr>
      <vt:lpstr>4.2.3 TCP 커넥션 핸드셰이크 지연</vt:lpstr>
      <vt:lpstr>4.2.4 확인응답 지연</vt:lpstr>
      <vt:lpstr>4.2.5 TCP 느린 시작(slow-start)</vt:lpstr>
      <vt:lpstr>4.2.6 네이글(nagle) 알고리즘과 TCP_NODELAY</vt:lpstr>
      <vt:lpstr>4.2.7 TIME_WAIT의 누적과 포트 고갈</vt:lpstr>
      <vt:lpstr>4.3 HTTP 커넥션 관리</vt:lpstr>
      <vt:lpstr>4.3.1 흔히 잘못 이해하는 Connection 헤더</vt:lpstr>
      <vt:lpstr>4.3.2 순차적인 트랜잭션 처리에 의한 지연</vt:lpstr>
      <vt:lpstr>4.4 병렬 커넥션</vt:lpstr>
      <vt:lpstr>4.4.1  병렬 커넥션은 페이지를  더 빠르게 내려받는다.</vt:lpstr>
      <vt:lpstr>4.4.2 병렬 커넥션이 항상 더 빠르지는 않다.</vt:lpstr>
      <vt:lpstr>4.4.3 병렬 커넥션은 더 빠르게 ‘느껴질’ 수 있다.</vt:lpstr>
      <vt:lpstr>4.5 지속 커넥션</vt:lpstr>
      <vt:lpstr>4.5.1 지속 커넥션 vs 병렬 커넥션</vt:lpstr>
      <vt:lpstr>4.5.2 HTTP/1.0+의 Keep-Alive 커넥션</vt:lpstr>
      <vt:lpstr>4.5.3 Keep-Alive 동작</vt:lpstr>
      <vt:lpstr>4.5.4 Keep-Alive 옵션</vt:lpstr>
      <vt:lpstr>4.5.5 Keep-Alive 커넥션 제한과 규칙</vt:lpstr>
      <vt:lpstr>4.5.6 Keep-Alive와 멍청한(dumb) 프락시</vt:lpstr>
      <vt:lpstr>4.5.7 Proxy-Connection 살펴보기 </vt:lpstr>
      <vt:lpstr>4.5.8 HTTP/1.1의 지속 커넥션</vt:lpstr>
      <vt:lpstr>4.5.9 지속 커넥션의 제한과 규칙</vt:lpstr>
      <vt:lpstr>4.6 파이프라인 커넥션</vt:lpstr>
      <vt:lpstr>4.7 커넥션 끊기에 대한 미스터리</vt:lpstr>
      <vt:lpstr>4.7.1 마음대로 커넥션 끊기</vt:lpstr>
      <vt:lpstr>4.7.2 Content-Length와 Truncation</vt:lpstr>
      <vt:lpstr>4.7.3 커넥션 끊기의 허용, 재시도, 멱등성</vt:lpstr>
      <vt:lpstr>4.7.4 우아한 커넥션 끊기</vt:lpstr>
      <vt:lpstr>4.7.4 우아한 커넥션 끊기</vt:lpstr>
      <vt:lpstr>4.7.4 우아한 커넥션 끊기  </vt:lpstr>
      <vt:lpstr>4.7.4 우아한 커넥션 끊기</vt:lpstr>
      <vt:lpstr>4.7.4 우아한 커넥션 끊기</vt:lpstr>
      <vt:lpstr>4.8 추가 정보</vt:lpstr>
      <vt:lpstr>2부 HTTP 아키텍처</vt:lpstr>
      <vt:lpstr>학습 내용</vt:lpstr>
      <vt:lpstr>5장. 웹 서버</vt:lpstr>
      <vt:lpstr>PowerPoint 프레젠테이션</vt:lpstr>
      <vt:lpstr>5.1 다채로운 웹 서버</vt:lpstr>
      <vt:lpstr>5.1.1 웹 서버 구현</vt:lpstr>
      <vt:lpstr>5.1.2 다목적 소프트웨어  웹 서버</vt:lpstr>
      <vt:lpstr>5.1.3 임베디드 웹 서버</vt:lpstr>
      <vt:lpstr>5.2 간단한 펄 웹 서버</vt:lpstr>
      <vt:lpstr>5.3 진짜 웹 서버가 하는 일</vt:lpstr>
      <vt:lpstr>5.4 단계 1: 클라이언트 커넥션 수락</vt:lpstr>
      <vt:lpstr>5.4.1 새 커넥션 다루기</vt:lpstr>
      <vt:lpstr>5.4.2 클라이언트 호스트 명 식별</vt:lpstr>
      <vt:lpstr>5.4.3 ident를 통해 클라이언트 사용자 알아내기</vt:lpstr>
      <vt:lpstr>5.4.3 ident를 통해 클라이언트 사용자 알아내기</vt:lpstr>
      <vt:lpstr>5.5 단계 2: 요청 메시지 수신</vt:lpstr>
      <vt:lpstr>5.5 단계 2: 요청 메시지 수신</vt:lpstr>
      <vt:lpstr>5.5.1 메시지의 내부 표현</vt:lpstr>
      <vt:lpstr>5.5.2 커넥션 입력/출력, 처리 아키텍처</vt:lpstr>
      <vt:lpstr>5.6 단계 3: 요청 처리</vt:lpstr>
      <vt:lpstr>5.7 단계 4: 리소스 매핑과 접근</vt:lpstr>
      <vt:lpstr>5.7.1 Docroot</vt:lpstr>
      <vt:lpstr>5.7.1 Docroot</vt:lpstr>
      <vt:lpstr>5.7.1 Docroot</vt:lpstr>
      <vt:lpstr>5.7.2 디렉토리 목록</vt:lpstr>
      <vt:lpstr>5.7.3 동적 컨텐츠 리소스 매핑</vt:lpstr>
      <vt:lpstr>5.7.4 서버사이드 인클루드(Server-Side Include, SSI)</vt:lpstr>
      <vt:lpstr>5.7.5 접근 제어</vt:lpstr>
      <vt:lpstr>5.8 단계 5: 응답 만들기</vt:lpstr>
      <vt:lpstr>5.8.1 응답 엔터티</vt:lpstr>
      <vt:lpstr>5.8.2 MIME 타입 결정하기</vt:lpstr>
      <vt:lpstr>5.8.3 리다이렉션</vt:lpstr>
      <vt:lpstr>5.9 단계 6: 응답 보내기</vt:lpstr>
      <vt:lpstr>5.10 단계 7: 로깅</vt:lpstr>
      <vt:lpstr>5.11 추가 정보</vt:lpstr>
      <vt:lpstr>6장. 프락시</vt:lpstr>
      <vt:lpstr>PowerPoint 프레젠테이션</vt:lpstr>
      <vt:lpstr>6.1 웹 중개자</vt:lpstr>
      <vt:lpstr>6.1.1 개인 프락시와 공유 프락시</vt:lpstr>
      <vt:lpstr>6.1.2 프락시 대 게이트웨이</vt:lpstr>
      <vt:lpstr>6.2 왜 프락시를 사용하는가?</vt:lpstr>
      <vt:lpstr>6.2 왜 프락시를 사용하는가?</vt:lpstr>
      <vt:lpstr>6.2 왜 프락시를 사용하는가?</vt:lpstr>
      <vt:lpstr>6.2 왜 프락시를 사용하는가?</vt:lpstr>
      <vt:lpstr>6.2 왜 프락시를 사용하는가?</vt:lpstr>
      <vt:lpstr>6.3 프락시는 어디에 있는가?</vt:lpstr>
      <vt:lpstr>6.3.1 프락시 버서 배치</vt:lpstr>
      <vt:lpstr>6.3.2 프락시 계층</vt:lpstr>
      <vt:lpstr>6.3.2 프락시 계층</vt:lpstr>
      <vt:lpstr>6.3.2 프락시 계층</vt:lpstr>
      <vt:lpstr>6.3.3 어떻게 프락시가 트래픽을 처리하는가</vt:lpstr>
      <vt:lpstr>6.4 클라이언트 프락시 설정</vt:lpstr>
      <vt:lpstr>6.4.1 클라이언트 프락시 설정: 수동</vt:lpstr>
      <vt:lpstr>6.4.2 클라이언트 프락시 설정: PAC 파일</vt:lpstr>
      <vt:lpstr>6.4.3 클라이언트 프락시 설정: WPAD</vt:lpstr>
      <vt:lpstr>6.5 프락시 요청의 미묘한 특징들</vt:lpstr>
      <vt:lpstr>6.5.1 프락시 URI는 서버 URI와 다르다.</vt:lpstr>
      <vt:lpstr>6.5.2 가상 호스팅에서 일어나는 같은 문제</vt:lpstr>
      <vt:lpstr>6.5.3 인터셉트 프락시는 부분 URI를 받는다.</vt:lpstr>
      <vt:lpstr>6.5.4 프락시는 프락시 요청과 서버 요청을 모두 다룰 수 있다.</vt:lpstr>
      <vt:lpstr>6.5.5 전송 중 URI 변경</vt:lpstr>
      <vt:lpstr>6.5.6 URI 클라이언트 자동확장과 호스트명 분석(Hostname Resolution)</vt:lpstr>
      <vt:lpstr>6.5.7 프락시 없는 URI 분석(URI Resolusion)</vt:lpstr>
      <vt:lpstr>6.5.8 명시적인 프락시를 사용할 때의 URI 분석</vt:lpstr>
      <vt:lpstr>6.5.9 인터셉트 프락시를 이용한 URI 분석</vt:lpstr>
      <vt:lpstr>6.6 메시지 추적</vt:lpstr>
      <vt:lpstr>6.6.1 Via 헤더</vt:lpstr>
      <vt:lpstr>6.6.1 Via 헤더</vt:lpstr>
      <vt:lpstr>6.6.1 Via 헤더</vt:lpstr>
      <vt:lpstr>6.6.1 Via 헤더</vt:lpstr>
      <vt:lpstr>6.6.1 Via 헤더</vt:lpstr>
      <vt:lpstr>6.6.1 Via 헤더</vt:lpstr>
      <vt:lpstr>6.6.2 TRACE 메서드</vt:lpstr>
      <vt:lpstr>6.6.2 TRACE 메서드</vt:lpstr>
      <vt:lpstr>6.7 프락시 인증</vt:lpstr>
      <vt:lpstr>6.7 프락시 인증</vt:lpstr>
      <vt:lpstr>6.8 프락시 상호운용성</vt:lpstr>
      <vt:lpstr>6.8.1 지원하지 않는 헤더와 메서드 다루기</vt:lpstr>
      <vt:lpstr>6.8.2 OPTIONS: 어떤 기능을 지원하는지 알아보기</vt:lpstr>
      <vt:lpstr>6.8.3 Allow 헤더</vt:lpstr>
      <vt:lpstr>6.9 추가 정보</vt:lpstr>
      <vt:lpstr>7장. 캐시</vt:lpstr>
      <vt:lpstr>PowerPoint 프레젠테이션</vt:lpstr>
      <vt:lpstr>7.1 불필요한 데이터 전송</vt:lpstr>
      <vt:lpstr>7.2 대역폭 병목</vt:lpstr>
      <vt:lpstr>7.3 갑작스런 요청 쇄도(Flash Crowds)</vt:lpstr>
      <vt:lpstr>7.4 거리로 인한 지연</vt:lpstr>
      <vt:lpstr>7.5 적중과 부적중</vt:lpstr>
      <vt:lpstr>7.5.1 재검사 (Revalidation)</vt:lpstr>
      <vt:lpstr>7.5.1 재검사 (Revalidation)</vt:lpstr>
      <vt:lpstr>7.5.2 적중률</vt:lpstr>
      <vt:lpstr>7.5.3 바이트 적중률</vt:lpstr>
      <vt:lpstr>7.5.4 적중과 부적중의 구별</vt:lpstr>
      <vt:lpstr>7.6 캐시 토폴로지</vt:lpstr>
      <vt:lpstr>7.6.1 개인 전용 캐시</vt:lpstr>
      <vt:lpstr>7.6.2 공용 프락시 캐시</vt:lpstr>
      <vt:lpstr>7.6.3 프락시 캐시 계층들</vt:lpstr>
      <vt:lpstr>7.6.4 캐시망, 컨텐츠 라우팅, 피어링</vt:lpstr>
      <vt:lpstr>7.7 캐시 처리 단계</vt:lpstr>
      <vt:lpstr>7.7.1 단계 1: 요청 받기  </vt:lpstr>
      <vt:lpstr>7.7.4 단계 4: 신선도 검사</vt:lpstr>
      <vt:lpstr>7.7.7 단계 7: 로깅</vt:lpstr>
      <vt:lpstr>7.8 사본을 신선하게 유지하기</vt:lpstr>
      <vt:lpstr>7.8.1 문서 만료</vt:lpstr>
      <vt:lpstr>7.8.2 유효기간과 나이</vt:lpstr>
      <vt:lpstr>7.8.3 서버 재검사</vt:lpstr>
      <vt:lpstr>7.8.4 조건부 메서드와의 재검사</vt:lpstr>
      <vt:lpstr>7.8.5 If-Modified-Since: 날짜 재검사</vt:lpstr>
      <vt:lpstr>7.8.6 If-None-Match: 엔터티 태그 재검사</vt:lpstr>
      <vt:lpstr>7.8.7 약한 검사기와 강한 검사기</vt:lpstr>
      <vt:lpstr>7.8.8 언제 엔터티 태그를 사용하고 언제 Last-Modified 일시를 사용하는가</vt:lpstr>
      <vt:lpstr>7.9 캐시 제어</vt:lpstr>
      <vt:lpstr>7.9.1 no-cache와 no-store 응답 헤더</vt:lpstr>
      <vt:lpstr>7.9.2 Max-Age 응답 헤더</vt:lpstr>
      <vt:lpstr>7.9.3 Expires 응답 헤더</vt:lpstr>
      <vt:lpstr>7.9.4 Must-Revalidate 응답 헤더</vt:lpstr>
      <vt:lpstr>7.9.5 휴리스틱 만료</vt:lpstr>
      <vt:lpstr>7.9.6 클라이언트 신선도 전략</vt:lpstr>
      <vt:lpstr>7.9.7 주의할 점</vt:lpstr>
      <vt:lpstr>7.10 캐시 제어 설정</vt:lpstr>
      <vt:lpstr>7.10.1 아파치로 HTTP 헤더 제어하기</vt:lpstr>
      <vt:lpstr>7.10.2 HTTP-EQUIV를 통한 HTTP 캐시 제어</vt:lpstr>
      <vt:lpstr>7.11 자세한 알고리즘</vt:lpstr>
      <vt:lpstr>7.11.1 나이와 신선도 수명</vt:lpstr>
      <vt:lpstr>7.11.2 나이 계산</vt:lpstr>
      <vt:lpstr>7.11.2 나이 계산</vt:lpstr>
      <vt:lpstr>7.11.3 완전한 나이 계산 알고리즘</vt:lpstr>
      <vt:lpstr>7.11.4 신선도 수명 계산</vt:lpstr>
      <vt:lpstr>7.11.5 완전한 서버 신선도 알고리즘</vt:lpstr>
      <vt:lpstr>7.12 캐시와 광고</vt:lpstr>
      <vt:lpstr>7.12.1 광고 회사의 딜레마</vt:lpstr>
      <vt:lpstr>7.12.2 퍼블리셔의 응답</vt:lpstr>
      <vt:lpstr>7.12.3 로그 마이그레이션</vt:lpstr>
      <vt:lpstr>7.12.4 적중 측정과 사용량 제한</vt:lpstr>
      <vt:lpstr>7.13 추가 정보</vt:lpstr>
      <vt:lpstr>8장. 통합점: 게이트웨이, 터널, 릴레이</vt:lpstr>
      <vt:lpstr>PowerPoint 프레젠테이션</vt:lpstr>
      <vt:lpstr>8.1 게이트웨이</vt:lpstr>
      <vt:lpstr>8.1 게이트웨이</vt:lpstr>
      <vt:lpstr>8.1.1 클라이언트  측 게이트웨이와 서버 측 게이트웨이</vt:lpstr>
      <vt:lpstr>8.2 프로토콜 게이트웨이</vt:lpstr>
      <vt:lpstr>8.2.1 HTTP/*: 서버 측 웹 게이트웨이</vt:lpstr>
      <vt:lpstr>8.2.2 HTTP/HTTPS: 서버 측 보안 게이트웨이</vt:lpstr>
      <vt:lpstr>8.2.3 HTTPS/HTTP: 클라이언트 측 보안 가속 게이트웨이</vt:lpstr>
      <vt:lpstr>8.3 리소스 게이트웨이</vt:lpstr>
      <vt:lpstr>8.3.1 공용 게이트웨이 인터페이스</vt:lpstr>
      <vt:lpstr>8.3.2 서버 확장 API</vt:lpstr>
      <vt:lpstr>8.4 애플리케이션 인터페이스와 웹 서비스</vt:lpstr>
      <vt:lpstr>8.5 터널</vt:lpstr>
      <vt:lpstr>8.5.1 CONNECT로 HTTP 터널 커넥션 맺기</vt:lpstr>
      <vt:lpstr>8.5.1 CONNECT로 HTTP 터널 커넥션 맺기</vt:lpstr>
      <vt:lpstr>8.5.2 데이터 터널링, 시간, 커넥션 관리</vt:lpstr>
      <vt:lpstr>8.5.3 SSL 터널링</vt:lpstr>
      <vt:lpstr>8.5.3 SSL 터널링</vt:lpstr>
      <vt:lpstr>8.5.4 SSL 터널링 vs HTTP/HTTPS 게이트웨이</vt:lpstr>
      <vt:lpstr>8.5.5 터널 인증</vt:lpstr>
      <vt:lpstr>8.5.6 터널 보안에 대한 고려사항들</vt:lpstr>
      <vt:lpstr>8.6 릴레이</vt:lpstr>
      <vt:lpstr>8.7 추가 정보</vt:lpstr>
      <vt:lpstr>9장. 웹 로봇</vt:lpstr>
      <vt:lpstr>PowerPoint 프레젠테이션</vt:lpstr>
      <vt:lpstr>9.1 크롤러와 크롤링</vt:lpstr>
      <vt:lpstr>9.1.1 어디에서 시작하는가: ‘루트 집합’</vt:lpstr>
      <vt:lpstr>9.1.2 링크 추출과 상대 링크 정상화</vt:lpstr>
      <vt:lpstr>9.1.3 순환 피하기</vt:lpstr>
      <vt:lpstr>9.1.4 루프와 중복</vt:lpstr>
      <vt:lpstr>9.1.5 빵 부스러기의 흔적</vt:lpstr>
      <vt:lpstr>9.1.6 별칭(alias)과 로봇 순환</vt:lpstr>
      <vt:lpstr>9.1.7 URL 정규화하기</vt:lpstr>
      <vt:lpstr>9.1.8 파일 시스템 링크 순환</vt:lpstr>
      <vt:lpstr>9.1.9 동적 가상 웹 공간</vt:lpstr>
      <vt:lpstr>9.1.10 루프와 중복 피하기</vt:lpstr>
      <vt:lpstr>9.1.10 루프와 중복 피하기</vt:lpstr>
      <vt:lpstr>9.2 로봇의 HTTP</vt:lpstr>
      <vt:lpstr>9.2.1 요청 헤더 식별하기</vt:lpstr>
      <vt:lpstr>9.2.2 가상 호스팅</vt:lpstr>
      <vt:lpstr>9.2.3 조건부 요청</vt:lpstr>
      <vt:lpstr>9.2.4 응답 다루기</vt:lpstr>
      <vt:lpstr>9.2.5 User-Agent 타기팅</vt:lpstr>
      <vt:lpstr>9.3 부적절하게 동작하는 로봇들</vt:lpstr>
      <vt:lpstr>9.4 로봇 차단하기</vt:lpstr>
      <vt:lpstr>9.4.1 로봇 차단 표준</vt:lpstr>
      <vt:lpstr>9.4.2 웹 사이트와 robots.txt 파일들</vt:lpstr>
      <vt:lpstr>9.4.2 웹 사이트와 robots.txt 파일들</vt:lpstr>
      <vt:lpstr>9.4.3 robots.txt 포맷</vt:lpstr>
      <vt:lpstr>9.4.3 robots.txt 포맷</vt:lpstr>
      <vt:lpstr>9.4.3 robots.txt 포맷</vt:lpstr>
      <vt:lpstr>9.4.4 그 외에 알아둘 점</vt:lpstr>
      <vt:lpstr>9.4.5 robots.txt의 캐싱과 만료</vt:lpstr>
      <vt:lpstr>9.4.6 로봇 차단 펄 코드</vt:lpstr>
      <vt:lpstr>9.4.7 HTML 로봇 제어 META 태그</vt:lpstr>
      <vt:lpstr>9.4.7 HTML 로봇 제어 META 태그</vt:lpstr>
      <vt:lpstr>9.5 로봇 에티켓</vt:lpstr>
      <vt:lpstr>9.6 검색엔진</vt:lpstr>
      <vt:lpstr>9.6.1 넓게 생각하라</vt:lpstr>
      <vt:lpstr>9.6.2 현대적인 검색엔진의 아키텍처</vt:lpstr>
      <vt:lpstr>9.6.3 풀 텍스트 색인</vt:lpstr>
      <vt:lpstr>9.6.4 질의 보내기</vt:lpstr>
      <vt:lpstr>9.6.5 검색 결과를 정렬하고 보여주기</vt:lpstr>
      <vt:lpstr>9.6.6 스푸핑</vt:lpstr>
      <vt:lpstr>9.7 추가 정보</vt:lpstr>
      <vt:lpstr>10장. HTTP/2.0</vt:lpstr>
      <vt:lpstr>10.1 HTTP/2.0의 등장 배경</vt:lpstr>
      <vt:lpstr>10.2 개요</vt:lpstr>
      <vt:lpstr>10.3 HTTP/1.0과의 차이점</vt:lpstr>
      <vt:lpstr>10.3.1 프레임</vt:lpstr>
      <vt:lpstr>10.3.2 스트림과 멀티플렉싱</vt:lpstr>
      <vt:lpstr>10.3.3 헤더 압축</vt:lpstr>
      <vt:lpstr>10.3.4 서버 푸시</vt:lpstr>
      <vt:lpstr>10.4 알려진 보안 이슈</vt:lpstr>
      <vt:lpstr>10.4.1 중개자 캡슐화 공격(Intermediary Encapsulation Attack)</vt:lpstr>
      <vt:lpstr>10.4.2 긴 커넥션 유지로 인한 개인정보 누출 우려</vt:lpstr>
      <vt:lpstr>10.5 추가 정보</vt:lpstr>
      <vt:lpstr>3부 실별, 인가, 보안</vt:lpstr>
      <vt:lpstr>학습 내용</vt:lpstr>
      <vt:lpstr>11장. 클라이언트 식별과 쿠키</vt:lpstr>
      <vt:lpstr>11.1 개별 접촉</vt:lpstr>
      <vt:lpstr>11.1 개별 접촉</vt:lpstr>
      <vt:lpstr>11.1 개별 접촉</vt:lpstr>
      <vt:lpstr>11.2 HTTP 헤더</vt:lpstr>
      <vt:lpstr>11.3 클라이언트 IP 주소</vt:lpstr>
      <vt:lpstr>11.4 사용자 로그인</vt:lpstr>
      <vt:lpstr>11.5 뚱뚱한 URL</vt:lpstr>
      <vt:lpstr>11.5 뚱뚱한 URL</vt:lpstr>
      <vt:lpstr>11.6 쿠키</vt:lpstr>
      <vt:lpstr>11.6.1 쿠키의 타입</vt:lpstr>
      <vt:lpstr>11.6.2 쿠키는 어떻게 동작하는가</vt:lpstr>
      <vt:lpstr>11.6.3 쿠키 상자: 클라이언트 측 상태</vt:lpstr>
      <vt:lpstr>11.6.3 쿠키 상자: 클라이언트 측 상태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 완벽 가이드</dc:title>
  <dc:creator>우 형준</dc:creator>
  <cp:lastModifiedBy>우 형준</cp:lastModifiedBy>
  <cp:revision>277</cp:revision>
  <dcterms:created xsi:type="dcterms:W3CDTF">2022-03-07T23:42:06Z</dcterms:created>
  <dcterms:modified xsi:type="dcterms:W3CDTF">2022-06-01T22:59:09Z</dcterms:modified>
</cp:coreProperties>
</file>